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7023100" cy="93091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07" autoAdjust="0"/>
  </p:normalViewPr>
  <p:slideViewPr>
    <p:cSldViewPr snapToGrid="0">
      <p:cViewPr varScale="1">
        <p:scale>
          <a:sx n="136" d="100"/>
          <a:sy n="136" d="100"/>
        </p:scale>
        <p:origin x="894" y="126"/>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43343" cy="465455"/>
          </a:xfrm>
          <a:prstGeom prst="rect">
            <a:avLst/>
          </a:prstGeom>
          <a:noFill/>
          <a:ln>
            <a:noFill/>
          </a:ln>
        </p:spPr>
        <p:txBody>
          <a:bodyPr spcFirstLastPara="1" wrap="square" lIns="93300" tIns="46650" rIns="93300" bIns="466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8132" y="0"/>
            <a:ext cx="3043343" cy="465455"/>
          </a:xfrm>
          <a:prstGeom prst="rect">
            <a:avLst/>
          </a:prstGeom>
          <a:noFill/>
          <a:ln>
            <a:noFill/>
          </a:ln>
        </p:spPr>
        <p:txBody>
          <a:bodyPr spcFirstLastPara="1" wrap="square" lIns="93300" tIns="46650" rIns="93300" bIns="466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029"/>
            <a:ext cx="3043343" cy="465455"/>
          </a:xfrm>
          <a:prstGeom prst="rect">
            <a:avLst/>
          </a:prstGeom>
          <a:noFill/>
          <a:ln>
            <a:noFill/>
          </a:ln>
        </p:spPr>
        <p:txBody>
          <a:bodyPr spcFirstLastPara="1" wrap="square" lIns="93300" tIns="46650" rIns="93300" bIns="466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 name="Google Shape;34;p1: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35" name="Google Shape;35;p1: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8: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296" name="Google Shape;296;p8: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9: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171450" lvl="0"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Application</a:t>
            </a:r>
            <a:endParaRPr dirty="0"/>
          </a:p>
          <a:p>
            <a:pPr marL="514350" lvl="1"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Resume</a:t>
            </a:r>
            <a:endParaRPr dirty="0"/>
          </a:p>
          <a:p>
            <a:pPr marL="514350" lvl="1"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References</a:t>
            </a:r>
            <a:endParaRPr dirty="0"/>
          </a:p>
          <a:p>
            <a:pPr marL="514350" lvl="1"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Essays (2019- 2020 Not released yet)</a:t>
            </a:r>
            <a:endParaRPr dirty="0"/>
          </a:p>
          <a:p>
            <a:pPr marL="857250" lvl="2"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(800 words) Why are you excited about commercial space and your current future role in it, and why are you a strong candidate for this Fellowship?</a:t>
            </a:r>
            <a:endParaRPr dirty="0"/>
          </a:p>
          <a:p>
            <a:pPr marL="857250" lvl="2"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(350 words) Please describe the type of company and internship work assignment you would prefer and why? </a:t>
            </a:r>
            <a:endParaRPr dirty="0"/>
          </a:p>
          <a:p>
            <a:pPr marL="857250" lvl="2"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(350 words) Choice: </a:t>
            </a:r>
            <a:endParaRPr dirty="0"/>
          </a:p>
          <a:p>
            <a:pPr marL="1200150" lvl="3"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What technology will most revolutionize commercial space in the next 10 years and why? </a:t>
            </a:r>
            <a:endParaRPr dirty="0"/>
          </a:p>
          <a:p>
            <a:pPr marL="1200150" lvl="3"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You are on the User Advisory Group for the National Space Council.  You are asked to participate in one committee out of the following: exploration &amp; discovery, national security, economic development/industrial base, technology &amp; innovation, education &amp; outreach, or space policy &amp; international engagements.  What committee would you choose and what policy issue would you propose the committee address?</a:t>
            </a:r>
            <a:endParaRPr dirty="0"/>
          </a:p>
          <a:p>
            <a:pPr marL="1200150" lvl="3"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You have just stepped into an elevator with an investor and lucky you, you have an idea for a commercial space startup.  What is your startup idea, and what elevator pitch would you give them to convince them to invest in your business?</a:t>
            </a:r>
            <a:endParaRPr dirty="0"/>
          </a:p>
          <a:p>
            <a:pPr marL="0" lvl="0" indent="0" algn="l" rtl="0">
              <a:lnSpc>
                <a:spcPct val="80000"/>
              </a:lnSpc>
              <a:spcBef>
                <a:spcPts val="0"/>
              </a:spcBef>
              <a:spcAft>
                <a:spcPts val="0"/>
              </a:spcAft>
              <a:buNone/>
            </a:pPr>
            <a:endParaRPr dirty="0"/>
          </a:p>
          <a:p>
            <a:pPr marL="514350" lvl="1" indent="-82550" algn="l" rtl="0">
              <a:lnSpc>
                <a:spcPct val="80000"/>
              </a:lnSpc>
              <a:spcBef>
                <a:spcPts val="0"/>
              </a:spcBef>
              <a:spcAft>
                <a:spcPts val="0"/>
              </a:spcAft>
              <a:buClr>
                <a:schemeClr val="dk1"/>
              </a:buClr>
              <a:buSzPts val="1400"/>
              <a:buFont typeface="Arial"/>
              <a:buNone/>
            </a:pPr>
            <a:endParaRPr sz="850" dirty="0">
              <a:latin typeface="arial"/>
              <a:ea typeface="arial"/>
              <a:cs typeface="arial"/>
              <a:sym typeface="arial"/>
            </a:endParaRPr>
          </a:p>
          <a:p>
            <a:pPr marL="171450" lvl="0" indent="-171450" algn="l" rtl="0">
              <a:lnSpc>
                <a:spcPct val="80000"/>
              </a:lnSpc>
              <a:spcBef>
                <a:spcPts val="0"/>
              </a:spcBef>
              <a:spcAft>
                <a:spcPts val="0"/>
              </a:spcAft>
              <a:buClr>
                <a:schemeClr val="dk1"/>
              </a:buClr>
              <a:buSzPts val="1400"/>
              <a:buChar char="•"/>
            </a:pPr>
            <a:r>
              <a:rPr lang="en-US" sz="1020" b="1" dirty="0">
                <a:latin typeface="arial"/>
                <a:ea typeface="arial"/>
                <a:cs typeface="arial"/>
                <a:sym typeface="arial"/>
              </a:rPr>
              <a:t>PASSION !!!</a:t>
            </a:r>
            <a:endParaRPr sz="1020" b="1" dirty="0">
              <a:latin typeface="arial"/>
              <a:ea typeface="arial"/>
              <a:cs typeface="arial"/>
              <a:sym typeface="arial"/>
            </a:endParaRPr>
          </a:p>
          <a:p>
            <a:pPr marL="0" lvl="0" indent="0" algn="l" rtl="0">
              <a:lnSpc>
                <a:spcPct val="80000"/>
              </a:lnSpc>
              <a:spcBef>
                <a:spcPts val="0"/>
              </a:spcBef>
              <a:spcAft>
                <a:spcPts val="0"/>
              </a:spcAft>
              <a:buNone/>
            </a:pPr>
            <a:endParaRPr sz="1020" b="1" dirty="0">
              <a:latin typeface="arial"/>
              <a:ea typeface="arial"/>
              <a:cs typeface="arial"/>
              <a:sym typeface="arial"/>
            </a:endParaRPr>
          </a:p>
          <a:p>
            <a:pPr marL="0" lvl="0" indent="0" algn="l" rtl="0">
              <a:lnSpc>
                <a:spcPct val="80000"/>
              </a:lnSpc>
              <a:spcBef>
                <a:spcPts val="0"/>
              </a:spcBef>
              <a:spcAft>
                <a:spcPts val="0"/>
              </a:spcAft>
              <a:buNone/>
            </a:pPr>
            <a:endParaRPr sz="1020" b="1" dirty="0">
              <a:latin typeface="arial"/>
              <a:ea typeface="arial"/>
              <a:cs typeface="arial"/>
              <a:sym typeface="arial"/>
            </a:endParaRPr>
          </a:p>
        </p:txBody>
      </p:sp>
      <p:sp>
        <p:nvSpPr>
          <p:cNvPr id="304" name="Google Shape;304;p9: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0: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344" name="Google Shape;344;p10: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1: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354" name="Google Shape;354;p11: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7: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 name="Google Shape;43;p7: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44" name="Google Shape;44;p7: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2: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200"/>
              <a:t>➢ INTERNSHIP-- Paid summer internship at leading commercial space companies</a:t>
            </a:r>
            <a:endParaRPr sz="1200"/>
          </a:p>
          <a:p>
            <a:pPr marL="0" marR="0" lvl="0" indent="0" algn="l" rtl="0">
              <a:lnSpc>
                <a:spcPct val="100000"/>
              </a:lnSpc>
              <a:spcBef>
                <a:spcPts val="0"/>
              </a:spcBef>
              <a:spcAft>
                <a:spcPts val="0"/>
              </a:spcAft>
              <a:buSzPts val="1100"/>
              <a:buNone/>
            </a:pPr>
            <a:r>
              <a:rPr lang="en-US" sz="1200"/>
              <a:t>➢ MENTORSHIP-- Paired with an experienced and notable space industry leader plus a Fellow alum as a Buddy.</a:t>
            </a:r>
            <a:endParaRPr sz="1200"/>
          </a:p>
          <a:p>
            <a:pPr marL="0" marR="0" lvl="0" indent="0" algn="l" rtl="0">
              <a:lnSpc>
                <a:spcPct val="100000"/>
              </a:lnSpc>
              <a:spcBef>
                <a:spcPts val="0"/>
              </a:spcBef>
              <a:spcAft>
                <a:spcPts val="0"/>
              </a:spcAft>
              <a:buClr>
                <a:schemeClr val="dk1"/>
              </a:buClr>
              <a:buSzPts val="1100"/>
              <a:buFont typeface="Arial"/>
              <a:buNone/>
            </a:pPr>
            <a:r>
              <a:rPr lang="en-US" sz="1200"/>
              <a:t>➢ SUMMIT-- Bring together Fellows at end of summer to network with one another to learn more about the latest developments in commercial spaceflight from top leaders</a:t>
            </a:r>
            <a:endParaRPr sz="1200"/>
          </a:p>
          <a:p>
            <a:pPr marL="0" marR="0" lvl="0" indent="0" algn="l" rtl="0">
              <a:lnSpc>
                <a:spcPct val="100000"/>
              </a:lnSpc>
              <a:spcBef>
                <a:spcPts val="0"/>
              </a:spcBef>
              <a:spcAft>
                <a:spcPts val="0"/>
              </a:spcAft>
              <a:buClr>
                <a:schemeClr val="dk1"/>
              </a:buClr>
              <a:buSzPts val="1100"/>
              <a:buFont typeface="Arial"/>
              <a:buNone/>
            </a:pPr>
            <a:r>
              <a:rPr lang="en-US" sz="1200"/>
              <a:t>➢ NETWORK-- Fellows are among an elite group of alumni to continue to network with this program, Fellow peers, mentors, and future Fellows, on the path to becoming space icons.</a:t>
            </a:r>
            <a:endParaRPr sz="1200"/>
          </a:p>
          <a:p>
            <a:pPr marL="0" marR="0" lvl="0" indent="0" algn="l" rtl="0">
              <a:lnSpc>
                <a:spcPct val="100000"/>
              </a:lnSpc>
              <a:spcBef>
                <a:spcPts val="0"/>
              </a:spcBef>
              <a:spcAft>
                <a:spcPts val="0"/>
              </a:spcAft>
              <a:buSzPts val="1400"/>
              <a:buNone/>
            </a:pPr>
            <a:endParaRPr/>
          </a:p>
        </p:txBody>
      </p:sp>
      <p:sp>
        <p:nvSpPr>
          <p:cNvPr id="57" name="Google Shape;57;p2: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702310" y="4421823"/>
            <a:ext cx="5618480" cy="4634713"/>
          </a:xfrm>
          <a:prstGeom prst="rect">
            <a:avLst/>
          </a:prstGeom>
          <a:noFill/>
          <a:ln>
            <a:noFill/>
          </a:ln>
        </p:spPr>
        <p:txBody>
          <a:bodyPr spcFirstLastPara="1" wrap="square" lIns="93300" tIns="46650" rIns="93300" bIns="46650" anchor="t" anchorCtr="0">
            <a:noAutofit/>
          </a:bodyPr>
          <a:lstStyle/>
          <a:p>
            <a:pPr marL="171450" lvl="0"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2019 Fellows Info</a:t>
            </a:r>
            <a:endParaRPr dirty="0"/>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6 PhD, 7 Masters</a:t>
            </a:r>
            <a:endParaRPr dirty="0"/>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Previous work: 13 NASA, (7 JPL, 4 Langley), 8 </a:t>
            </a:r>
            <a:r>
              <a:rPr lang="en-US" sz="850" dirty="0" err="1">
                <a:latin typeface="arial"/>
                <a:ea typeface="arial"/>
                <a:cs typeface="arial"/>
                <a:sym typeface="arial"/>
              </a:rPr>
              <a:t>SpaceX</a:t>
            </a:r>
            <a:endParaRPr dirty="0"/>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7 rocketry clubs</a:t>
            </a:r>
            <a:endParaRPr sz="850" dirty="0">
              <a:latin typeface="arial"/>
              <a:ea typeface="arial"/>
              <a:cs typeface="arial"/>
              <a:sym typeface="arial"/>
            </a:endParaRPr>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PASSION</a:t>
            </a:r>
            <a:endParaRPr sz="850" dirty="0">
              <a:latin typeface="arial"/>
              <a:ea typeface="arial"/>
              <a:cs typeface="arial"/>
              <a:sym typeface="arial"/>
            </a:endParaRPr>
          </a:p>
          <a:p>
            <a:pPr marL="0" lvl="0" indent="0" algn="l" rtl="0">
              <a:lnSpc>
                <a:spcPct val="80000"/>
              </a:lnSpc>
              <a:spcBef>
                <a:spcPts val="0"/>
              </a:spcBef>
              <a:spcAft>
                <a:spcPts val="0"/>
              </a:spcAft>
              <a:buNone/>
            </a:pPr>
            <a:endParaRPr sz="1020" b="1" dirty="0"/>
          </a:p>
        </p:txBody>
      </p:sp>
      <p:sp>
        <p:nvSpPr>
          <p:cNvPr id="81" name="Google Shape;81;p5: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14" name="Google Shape;114;p3: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4: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457200" marR="0" lvl="0" indent="-228600" algn="l" rtl="0">
              <a:lnSpc>
                <a:spcPct val="100000"/>
              </a:lnSpc>
              <a:spcBef>
                <a:spcPts val="0"/>
              </a:spcBef>
              <a:spcAft>
                <a:spcPts val="0"/>
              </a:spcAft>
              <a:buSzPts val="1400"/>
              <a:buNone/>
            </a:pPr>
            <a:endParaRPr/>
          </a:p>
        </p:txBody>
      </p:sp>
      <p:sp>
        <p:nvSpPr>
          <p:cNvPr id="151" name="Google Shape;151;p4: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e2d58483b_0_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5e2d58483b_0_8: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457200" marR="0" lvl="0" indent="-228600" algn="l" rtl="0">
              <a:lnSpc>
                <a:spcPct val="100000"/>
              </a:lnSpc>
              <a:spcBef>
                <a:spcPts val="0"/>
              </a:spcBef>
              <a:spcAft>
                <a:spcPts val="0"/>
              </a:spcAft>
              <a:buSzPts val="1400"/>
              <a:buNone/>
            </a:pPr>
            <a:endParaRPr/>
          </a:p>
        </p:txBody>
      </p:sp>
      <p:sp>
        <p:nvSpPr>
          <p:cNvPr id="215" name="Google Shape;215;g5e2d58483b_0_8: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e2d58483b_0_7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5e2d58483b_0_79: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457200" marR="0" lvl="0" indent="-304800" algn="l" rtl="0">
              <a:lnSpc>
                <a:spcPct val="100000"/>
              </a:lnSpc>
              <a:spcBef>
                <a:spcPts val="0"/>
              </a:spcBef>
              <a:spcAft>
                <a:spcPts val="0"/>
              </a:spcAft>
              <a:buSzPts val="1200"/>
              <a:buChar char="●"/>
            </a:pPr>
            <a:r>
              <a:rPr lang="en-US" sz="1200" dirty="0"/>
              <a:t>Lifelong networking with Fellows, Executives and MIFP Alumni</a:t>
            </a:r>
            <a:endParaRPr sz="1200" dirty="0"/>
          </a:p>
        </p:txBody>
      </p:sp>
      <p:sp>
        <p:nvSpPr>
          <p:cNvPr id="226" name="Google Shape;226;g5e2d58483b_0_79: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6: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171450" lvl="0" indent="-171450" algn="l" rtl="0">
              <a:lnSpc>
                <a:spcPct val="100000"/>
              </a:lnSpc>
              <a:spcBef>
                <a:spcPts val="0"/>
              </a:spcBef>
              <a:spcAft>
                <a:spcPts val="0"/>
              </a:spcAft>
              <a:buSzPts val="1400"/>
              <a:buFont typeface="Arial"/>
              <a:buChar char="•"/>
            </a:pPr>
            <a:r>
              <a:rPr lang="en-US" sz="1000" dirty="0">
                <a:latin typeface="arial"/>
                <a:ea typeface="arial"/>
                <a:cs typeface="arial"/>
                <a:sym typeface="arial"/>
              </a:rPr>
              <a:t>Most alum went to grad school/advance degrees – some got jobs (</a:t>
            </a:r>
            <a:r>
              <a:rPr lang="en-US" sz="1000" dirty="0" err="1">
                <a:latin typeface="arial"/>
                <a:ea typeface="arial"/>
                <a:cs typeface="arial"/>
                <a:sym typeface="arial"/>
              </a:rPr>
              <a:t>Accion</a:t>
            </a:r>
            <a:r>
              <a:rPr lang="en-US" sz="1000" dirty="0">
                <a:latin typeface="arial"/>
                <a:ea typeface="arial"/>
                <a:cs typeface="arial"/>
                <a:sym typeface="arial"/>
              </a:rPr>
              <a:t>, ABL, House Committee on Science, Space and Technology, </a:t>
            </a:r>
            <a:r>
              <a:rPr lang="en-US" sz="1000" dirty="0" err="1">
                <a:latin typeface="arial"/>
                <a:ea typeface="arial"/>
                <a:cs typeface="arial"/>
                <a:sym typeface="arial"/>
              </a:rPr>
              <a:t>BlueOrigin</a:t>
            </a:r>
            <a:r>
              <a:rPr lang="en-US" sz="1000" dirty="0">
                <a:latin typeface="arial"/>
                <a:ea typeface="arial"/>
                <a:cs typeface="arial"/>
                <a:sym typeface="arial"/>
              </a:rPr>
              <a:t>)</a:t>
            </a:r>
            <a:endParaRPr dirty="0"/>
          </a:p>
          <a:p>
            <a:pPr marL="171450" lvl="0" indent="-82550" algn="l" rtl="0">
              <a:lnSpc>
                <a:spcPct val="100000"/>
              </a:lnSpc>
              <a:spcBef>
                <a:spcPts val="0"/>
              </a:spcBef>
              <a:spcAft>
                <a:spcPts val="0"/>
              </a:spcAft>
              <a:buSzPts val="1400"/>
              <a:buFont typeface="Arial"/>
              <a:buNone/>
            </a:pPr>
            <a:endParaRPr sz="1000" dirty="0">
              <a:latin typeface="arial"/>
              <a:ea typeface="arial"/>
              <a:cs typeface="arial"/>
              <a:sym typeface="arial"/>
            </a:endParaRPr>
          </a:p>
          <a:p>
            <a:pPr marL="457200" marR="0" lvl="0" indent="0" algn="l" rtl="0">
              <a:lnSpc>
                <a:spcPct val="100000"/>
              </a:lnSpc>
              <a:spcBef>
                <a:spcPts val="0"/>
              </a:spcBef>
              <a:spcAft>
                <a:spcPts val="0"/>
              </a:spcAft>
              <a:buNone/>
            </a:pPr>
            <a:endParaRPr dirty="0"/>
          </a:p>
          <a:p>
            <a:pPr marL="457200" marR="0" lvl="0" indent="-228600" algn="l" rtl="0">
              <a:lnSpc>
                <a:spcPct val="100000"/>
              </a:lnSpc>
              <a:spcBef>
                <a:spcPts val="0"/>
              </a:spcBef>
              <a:spcAft>
                <a:spcPts val="0"/>
              </a:spcAft>
              <a:buSzPts val="1400"/>
              <a:buNone/>
            </a:pPr>
            <a:endParaRPr sz="1000" dirty="0">
              <a:latin typeface="arial"/>
              <a:ea typeface="arial"/>
              <a:cs typeface="arial"/>
              <a:sym typeface="arial"/>
            </a:endParaRPr>
          </a:p>
        </p:txBody>
      </p:sp>
      <p:sp>
        <p:nvSpPr>
          <p:cNvPr id="237" name="Google Shape;237;p6: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dk1"/>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a:stretch/>
        </p:blipFill>
        <p:spPr>
          <a:xfrm rot="10800000">
            <a:off x="0" y="3080784"/>
            <a:ext cx="9144000" cy="2062716"/>
          </a:xfrm>
          <a:prstGeom prst="rect">
            <a:avLst/>
          </a:prstGeom>
          <a:noFill/>
          <a:ln>
            <a:noFill/>
          </a:ln>
        </p:spPr>
      </p:pic>
    </p:spTree>
  </p:cSld>
  <p:clrMapOvr>
    <a:masterClrMapping/>
  </p:clrMapOvr>
  <p:extLst>
    <p:ext uri="{DCECCB84-F9BA-43D5-87BE-67443E8EF086}">
      <p15:sldGuideLst xmlns:p15="http://schemas.microsoft.com/office/powerpoint/2012/main">
        <p15:guide id="1" pos="460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K_Transition">
  <p:cSld name="1K_Transition">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457201" y="1547509"/>
            <a:ext cx="7827473" cy="797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2"/>
              </a:buClr>
              <a:buSzPts val="2400"/>
              <a:buFont typeface="Arial"/>
              <a:buNone/>
              <a:defRPr sz="2400" b="1"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3"/>
          <p:cNvSpPr txBox="1">
            <a:spLocks noGrp="1"/>
          </p:cNvSpPr>
          <p:nvPr>
            <p:ph type="subTitle" idx="1"/>
          </p:nvPr>
        </p:nvSpPr>
        <p:spPr>
          <a:xfrm>
            <a:off x="457201" y="2397580"/>
            <a:ext cx="7827473" cy="13144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rtl="0">
              <a:lnSpc>
                <a:spcPct val="100000"/>
              </a:lnSpc>
              <a:spcBef>
                <a:spcPts val="300"/>
              </a:spcBef>
              <a:spcAft>
                <a:spcPts val="0"/>
              </a:spcAft>
              <a:buClr>
                <a:srgbClr val="888888"/>
              </a:buClr>
              <a:buSzPts val="1500"/>
              <a:buFont typeface="Arial"/>
              <a:buNone/>
              <a:defRPr sz="1500" b="0" i="1" u="none" strike="noStrike" cap="none">
                <a:solidFill>
                  <a:srgbClr val="888888"/>
                </a:solidFill>
                <a:latin typeface="Arial"/>
                <a:ea typeface="Arial"/>
                <a:cs typeface="Arial"/>
                <a:sym typeface="Arial"/>
              </a:defRPr>
            </a:lvl2pPr>
            <a:lvl3pPr marR="0" lvl="2"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3pPr>
            <a:lvl4pPr marR="0" lvl="3" algn="ctr" rtl="0">
              <a:lnSpc>
                <a:spcPct val="100000"/>
              </a:lnSpc>
              <a:spcBef>
                <a:spcPts val="300"/>
              </a:spcBef>
              <a:spcAft>
                <a:spcPts val="0"/>
              </a:spcAft>
              <a:buClr>
                <a:srgbClr val="888888"/>
              </a:buClr>
              <a:buSzPts val="1500"/>
              <a:buFont typeface="Arial"/>
              <a:buNone/>
              <a:defRPr sz="1500" b="0" i="1" u="none" strike="noStrike" cap="none">
                <a:solidFill>
                  <a:srgbClr val="888888"/>
                </a:solidFill>
                <a:latin typeface="Arial"/>
                <a:ea typeface="Arial"/>
                <a:cs typeface="Arial"/>
                <a:sym typeface="Arial"/>
              </a:defRPr>
            </a:lvl4pPr>
            <a:lvl5pPr marR="0" lvl="4"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5pPr>
            <a:lvl6pPr marR="0" lvl="5"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6pPr>
            <a:lvl7pPr marR="0" lvl="6"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7pPr>
            <a:lvl8pPr marR="0" lvl="7"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8pPr>
            <a:lvl9pPr marR="0" lvl="8"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312390" y="451626"/>
            <a:ext cx="7983538" cy="26800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70"/>
              </a:spcBef>
              <a:spcAft>
                <a:spcPts val="0"/>
              </a:spcAft>
              <a:buClr>
                <a:srgbClr val="595959"/>
              </a:buClr>
              <a:buSzPts val="1350"/>
              <a:buFont typeface="Arial"/>
              <a:buNone/>
              <a:defRPr sz="1350" b="1" i="0" u="none" strike="noStrike" cap="none">
                <a:solidFill>
                  <a:srgbClr val="595959"/>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body" idx="2"/>
          </p:nvPr>
        </p:nvSpPr>
        <p:spPr>
          <a:xfrm>
            <a:off x="312390" y="719631"/>
            <a:ext cx="7983538" cy="26800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10"/>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1pPr>
            <a:lvl2pPr marL="914400" marR="0" lvl="1"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body" idx="3"/>
          </p:nvPr>
        </p:nvSpPr>
        <p:spPr>
          <a:xfrm>
            <a:off x="312392" y="1351817"/>
            <a:ext cx="7983538" cy="3385304"/>
          </a:xfrm>
          <a:prstGeom prst="rect">
            <a:avLst/>
          </a:prstGeom>
          <a:noFill/>
          <a:ln>
            <a:noFill/>
          </a:ln>
        </p:spPr>
        <p:txBody>
          <a:bodyPr spcFirstLastPara="1" wrap="square" lIns="91425" tIns="45700" rIns="91425" bIns="45700" anchor="t" anchorCtr="0">
            <a:noAutofit/>
          </a:bodyPr>
          <a:lstStyle>
            <a:lvl1pPr marL="457200" marR="0" lvl="0" indent="-274320" algn="l" rtl="0">
              <a:lnSpc>
                <a:spcPct val="100000"/>
              </a:lnSpc>
              <a:spcBef>
                <a:spcPts val="240"/>
              </a:spcBef>
              <a:spcAft>
                <a:spcPts val="0"/>
              </a:spcAft>
              <a:buClr>
                <a:srgbClr val="376FA7"/>
              </a:buClr>
              <a:buSzPts val="720"/>
              <a:buFont typeface="Noto Sans Symbols"/>
              <a:buChar char="▷"/>
              <a:defRPr sz="1200" b="0" i="0" u="none" strike="noStrike" cap="none">
                <a:solidFill>
                  <a:schemeClr val="dk1"/>
                </a:solidFill>
                <a:latin typeface="Arial"/>
                <a:ea typeface="Arial"/>
                <a:cs typeface="Arial"/>
                <a:sym typeface="Arial"/>
              </a:defRPr>
            </a:lvl1pPr>
            <a:lvl2pPr marL="914400" marR="0" lvl="1" indent="-268605" algn="l" rtl="0">
              <a:lnSpc>
                <a:spcPct val="100000"/>
              </a:lnSpc>
              <a:spcBef>
                <a:spcPts val="210"/>
              </a:spcBef>
              <a:spcAft>
                <a:spcPts val="0"/>
              </a:spcAft>
              <a:buClr>
                <a:srgbClr val="376FA7"/>
              </a:buClr>
              <a:buSzPts val="630"/>
              <a:buFont typeface="Noto Sans Symbols"/>
              <a:buChar char="▷"/>
              <a:defRPr sz="1050" b="0" i="0" u="none" strike="noStrike" cap="none">
                <a:solidFill>
                  <a:schemeClr val="dk1"/>
                </a:solidFill>
                <a:latin typeface="Arial"/>
                <a:ea typeface="Arial"/>
                <a:cs typeface="Arial"/>
                <a:sym typeface="Arial"/>
              </a:defRPr>
            </a:lvl2pPr>
            <a:lvl3pPr marL="1371600" marR="0" lvl="2" indent="-268605" algn="l" rtl="0">
              <a:lnSpc>
                <a:spcPct val="100000"/>
              </a:lnSpc>
              <a:spcBef>
                <a:spcPts val="210"/>
              </a:spcBef>
              <a:spcAft>
                <a:spcPts val="0"/>
              </a:spcAft>
              <a:buClr>
                <a:srgbClr val="376FA7"/>
              </a:buClr>
              <a:buSzPts val="630"/>
              <a:buFont typeface="Noto Sans Symbols"/>
              <a:buChar char="▷"/>
              <a:defRPr sz="1050" b="0" i="0" u="none" strike="noStrike" cap="none">
                <a:solidFill>
                  <a:schemeClr val="dk1"/>
                </a:solidFill>
                <a:latin typeface="Arial"/>
                <a:ea typeface="Arial"/>
                <a:cs typeface="Arial"/>
                <a:sym typeface="Arial"/>
              </a:defRPr>
            </a:lvl3pPr>
            <a:lvl4pPr marL="1828800" marR="0" lvl="3" indent="-228600" algn="l" rtl="0">
              <a:lnSpc>
                <a:spcPct val="100000"/>
              </a:lnSpc>
              <a:spcBef>
                <a:spcPts val="210"/>
              </a:spcBef>
              <a:spcAft>
                <a:spcPts val="0"/>
              </a:spcAft>
              <a:buClr>
                <a:schemeClr val="dk1"/>
              </a:buClr>
              <a:buSzPts val="1050"/>
              <a:buFont typeface="Arial"/>
              <a:buNone/>
              <a:defRPr sz="1050" b="0" i="1" u="none" strike="noStrike" cap="none">
                <a:solidFill>
                  <a:schemeClr val="dk1"/>
                </a:solidFill>
                <a:latin typeface="Arial"/>
                <a:ea typeface="Arial"/>
                <a:cs typeface="Arial"/>
                <a:sym typeface="Arial"/>
              </a:defRPr>
            </a:lvl4pPr>
            <a:lvl5pPr marL="2286000" marR="0" lvl="4" indent="-295275" algn="l" rtl="0">
              <a:lnSpc>
                <a:spcPct val="100000"/>
              </a:lnSpc>
              <a:spcBef>
                <a:spcPts val="21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dk1"/>
        </a:solidFill>
        <a:effectLst/>
      </p:bgPr>
    </p:bg>
    <p:spTree>
      <p:nvGrpSpPr>
        <p:cNvPr id="1" name="Shape 19"/>
        <p:cNvGrpSpPr/>
        <p:nvPr/>
      </p:nvGrpSpPr>
      <p:grpSpPr>
        <a:xfrm>
          <a:off x="0" y="0"/>
          <a:ext cx="0" cy="0"/>
          <a:chOff x="0" y="0"/>
          <a:chExt cx="0" cy="0"/>
        </a:xfrm>
      </p:grpSpPr>
      <p:sp>
        <p:nvSpPr>
          <p:cNvPr id="20" name="Google Shape;20;p5"/>
          <p:cNvSpPr/>
          <p:nvPr/>
        </p:nvSpPr>
        <p:spPr>
          <a:xfrm flipH="1">
            <a:off x="0" y="0"/>
            <a:ext cx="9144000" cy="5143500"/>
          </a:xfrm>
          <a:prstGeom prst="rect">
            <a:avLst/>
          </a:prstGeom>
          <a:gradFill>
            <a:gsLst>
              <a:gs pos="0">
                <a:srgbClr val="2B455D"/>
              </a:gs>
              <a:gs pos="100000">
                <a:srgbClr val="2B455D">
                  <a:alpha val="2000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pic>
        <p:nvPicPr>
          <p:cNvPr id="21" name="Google Shape;21;p5"/>
          <p:cNvPicPr preferRelativeResize="0"/>
          <p:nvPr/>
        </p:nvPicPr>
        <p:blipFill rotWithShape="1">
          <a:blip r:embed="rId2">
            <a:alphaModFix/>
          </a:blip>
          <a:srcRect/>
          <a:stretch/>
        </p:blipFill>
        <p:spPr>
          <a:xfrm flipH="1">
            <a:off x="0" y="-5979"/>
            <a:ext cx="9143622" cy="5143500"/>
          </a:xfrm>
          <a:prstGeom prst="rect">
            <a:avLst/>
          </a:prstGeom>
          <a:noFill/>
          <a:ln>
            <a:noFill/>
          </a:ln>
        </p:spPr>
      </p:pic>
      <p:sp>
        <p:nvSpPr>
          <p:cNvPr id="22" name="Google Shape;22;p5"/>
          <p:cNvSpPr/>
          <p:nvPr/>
        </p:nvSpPr>
        <p:spPr>
          <a:xfrm>
            <a:off x="4279153" y="2"/>
            <a:ext cx="1827809" cy="2349252"/>
          </a:xfrm>
          <a:prstGeom prst="rect">
            <a:avLst/>
          </a:prstGeom>
          <a:solidFill>
            <a:schemeClr val="lt1">
              <a:alpha val="9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23" name="Google Shape;23;p5"/>
          <p:cNvPicPr preferRelativeResize="0"/>
          <p:nvPr/>
        </p:nvPicPr>
        <p:blipFill rotWithShape="1">
          <a:blip r:embed="rId3">
            <a:alphaModFix/>
          </a:blip>
          <a:srcRect/>
          <a:stretch/>
        </p:blipFill>
        <p:spPr>
          <a:xfrm>
            <a:off x="4342241" y="-1"/>
            <a:ext cx="1709150" cy="2294966"/>
          </a:xfrm>
          <a:prstGeom prst="rect">
            <a:avLst/>
          </a:prstGeom>
          <a:noFill/>
          <a:ln>
            <a:noFill/>
          </a:ln>
        </p:spPr>
      </p:pic>
      <p:sp>
        <p:nvSpPr>
          <p:cNvPr id="24" name="Google Shape;24;p5"/>
          <p:cNvSpPr/>
          <p:nvPr/>
        </p:nvSpPr>
        <p:spPr>
          <a:xfrm>
            <a:off x="5945391" y="2571750"/>
            <a:ext cx="2132280" cy="2565771"/>
          </a:xfrm>
          <a:prstGeom prst="rect">
            <a:avLst/>
          </a:prstGeom>
          <a:solidFill>
            <a:schemeClr val="lt1">
              <a:alpha val="9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25" name="Google Shape;25;p5"/>
          <p:cNvPicPr preferRelativeResize="0"/>
          <p:nvPr/>
        </p:nvPicPr>
        <p:blipFill rotWithShape="1">
          <a:blip r:embed="rId4">
            <a:alphaModFix/>
          </a:blip>
          <a:srcRect/>
          <a:stretch/>
        </p:blipFill>
        <p:spPr>
          <a:xfrm>
            <a:off x="5997607" y="2641600"/>
            <a:ext cx="2003282" cy="2495921"/>
          </a:xfrm>
          <a:prstGeom prst="rect">
            <a:avLst/>
          </a:prstGeom>
          <a:noFill/>
          <a:ln>
            <a:noFill/>
          </a:ln>
        </p:spPr>
      </p:pic>
      <p:sp>
        <p:nvSpPr>
          <p:cNvPr id="26" name="Google Shape;26;p5"/>
          <p:cNvSpPr/>
          <p:nvPr/>
        </p:nvSpPr>
        <p:spPr>
          <a:xfrm>
            <a:off x="0" y="5979"/>
            <a:ext cx="9144000" cy="51435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2_Custom Layout">
  <p:cSld name="22_Custom Layout">
    <p:bg>
      <p:bgPr>
        <a:solidFill>
          <a:schemeClr val="dk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4564063" cy="5173579"/>
          </a:xfrm>
          <a:prstGeom prst="rect">
            <a:avLst/>
          </a:prstGeom>
          <a:noFill/>
          <a:ln>
            <a:noFill/>
          </a:ln>
        </p:spPr>
      </p:pic>
      <p:sp>
        <p:nvSpPr>
          <p:cNvPr id="29" name="Google Shape;29;p6"/>
          <p:cNvSpPr/>
          <p:nvPr/>
        </p:nvSpPr>
        <p:spPr>
          <a:xfrm>
            <a:off x="-11026" y="-13473"/>
            <a:ext cx="4575089" cy="5170446"/>
          </a:xfrm>
          <a:prstGeom prst="rect">
            <a:avLst/>
          </a:prstGeom>
          <a:solidFill>
            <a:srgbClr val="001746">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43"/>
              <a:buFont typeface="Arial"/>
              <a:buNone/>
            </a:pPr>
            <a:endParaRPr sz="843" b="0" i="0" u="none" strike="noStrike" cap="none">
              <a:solidFill>
                <a:schemeClr val="dk1"/>
              </a:solidFill>
              <a:latin typeface="Arial"/>
              <a:ea typeface="Arial"/>
              <a:cs typeface="Arial"/>
              <a:sym typeface="Arial"/>
            </a:endParaRPr>
          </a:p>
        </p:txBody>
      </p:sp>
      <p:pic>
        <p:nvPicPr>
          <p:cNvPr id="30" name="Google Shape;30;p6"/>
          <p:cNvPicPr preferRelativeResize="0"/>
          <p:nvPr/>
        </p:nvPicPr>
        <p:blipFill rotWithShape="1">
          <a:blip r:embed="rId3">
            <a:alphaModFix/>
          </a:blip>
          <a:srcRect b="-517"/>
          <a:stretch/>
        </p:blipFill>
        <p:spPr>
          <a:xfrm>
            <a:off x="4584092" y="1"/>
            <a:ext cx="4559908" cy="5211794"/>
          </a:xfrm>
          <a:prstGeom prst="rect">
            <a:avLst/>
          </a:prstGeom>
          <a:noFill/>
          <a:ln>
            <a:noFill/>
          </a:ln>
        </p:spPr>
      </p:pic>
      <p:sp>
        <p:nvSpPr>
          <p:cNvPr id="31" name="Google Shape;31;p6"/>
          <p:cNvSpPr/>
          <p:nvPr/>
        </p:nvSpPr>
        <p:spPr>
          <a:xfrm>
            <a:off x="4564063" y="-6778"/>
            <a:ext cx="4579366" cy="5163751"/>
          </a:xfrm>
          <a:prstGeom prst="rect">
            <a:avLst/>
          </a:prstGeom>
          <a:solidFill>
            <a:schemeClr val="dk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43"/>
              <a:buFont typeface="Arial"/>
              <a:buNone/>
            </a:pPr>
            <a:endParaRPr sz="843"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608">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7.jpg"/><Relationship Id="rId7" Type="http://schemas.openxmlformats.org/officeDocument/2006/relationships/image" Target="../media/image120.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4.jpg"/><Relationship Id="rId5" Type="http://schemas.openxmlformats.org/officeDocument/2006/relationships/image" Target="../media/image123.png"/><Relationship Id="rId4" Type="http://schemas.openxmlformats.org/officeDocument/2006/relationships/image" Target="../media/image122.jp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6.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7.jpg"/><Relationship Id="rId7"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jpg"/><Relationship Id="rId18" Type="http://schemas.openxmlformats.org/officeDocument/2006/relationships/image" Target="../media/image33.jpg"/><Relationship Id="rId26" Type="http://schemas.openxmlformats.org/officeDocument/2006/relationships/image" Target="../media/image41.jpg"/><Relationship Id="rId3" Type="http://schemas.openxmlformats.org/officeDocument/2006/relationships/image" Target="../media/image18.jpg"/><Relationship Id="rId21" Type="http://schemas.openxmlformats.org/officeDocument/2006/relationships/image" Target="../media/image36.jpg"/><Relationship Id="rId7" Type="http://schemas.openxmlformats.org/officeDocument/2006/relationships/image" Target="../media/image22.jpg"/><Relationship Id="rId12" Type="http://schemas.openxmlformats.org/officeDocument/2006/relationships/image" Target="../media/image27.jpg"/><Relationship Id="rId17" Type="http://schemas.openxmlformats.org/officeDocument/2006/relationships/image" Target="../media/image32.jpg"/><Relationship Id="rId25" Type="http://schemas.openxmlformats.org/officeDocument/2006/relationships/image" Target="../media/image40.jpg"/><Relationship Id="rId2" Type="http://schemas.openxmlformats.org/officeDocument/2006/relationships/notesSlide" Target="../notesSlides/notesSlide4.xml"/><Relationship Id="rId16" Type="http://schemas.openxmlformats.org/officeDocument/2006/relationships/image" Target="../media/image31.jpg"/><Relationship Id="rId20" Type="http://schemas.openxmlformats.org/officeDocument/2006/relationships/image" Target="../media/image35.jpg"/><Relationship Id="rId1" Type="http://schemas.openxmlformats.org/officeDocument/2006/relationships/slideLayout" Target="../slideLayouts/slideLayout1.xml"/><Relationship Id="rId6" Type="http://schemas.openxmlformats.org/officeDocument/2006/relationships/image" Target="../media/image21.jpg"/><Relationship Id="rId11" Type="http://schemas.openxmlformats.org/officeDocument/2006/relationships/image" Target="../media/image26.jpg"/><Relationship Id="rId24" Type="http://schemas.openxmlformats.org/officeDocument/2006/relationships/image" Target="../media/image39.jpg"/><Relationship Id="rId5" Type="http://schemas.openxmlformats.org/officeDocument/2006/relationships/image" Target="../media/image20.jpg"/><Relationship Id="rId15" Type="http://schemas.openxmlformats.org/officeDocument/2006/relationships/image" Target="../media/image30.jpg"/><Relationship Id="rId23" Type="http://schemas.openxmlformats.org/officeDocument/2006/relationships/image" Target="../media/image38.jpg"/><Relationship Id="rId28" Type="http://schemas.openxmlformats.org/officeDocument/2006/relationships/image" Target="../media/image7.jpg"/><Relationship Id="rId10" Type="http://schemas.openxmlformats.org/officeDocument/2006/relationships/image" Target="../media/image25.jpg"/><Relationship Id="rId19" Type="http://schemas.openxmlformats.org/officeDocument/2006/relationships/image" Target="../media/image34.jpg"/><Relationship Id="rId4" Type="http://schemas.openxmlformats.org/officeDocument/2006/relationships/image" Target="../media/image19.jpg"/><Relationship Id="rId9" Type="http://schemas.openxmlformats.org/officeDocument/2006/relationships/image" Target="../media/image24.jpg"/><Relationship Id="rId14" Type="http://schemas.openxmlformats.org/officeDocument/2006/relationships/image" Target="../media/image29.jpg"/><Relationship Id="rId22" Type="http://schemas.openxmlformats.org/officeDocument/2006/relationships/image" Target="../media/image37.jpg"/><Relationship Id="rId27" Type="http://schemas.openxmlformats.org/officeDocument/2006/relationships/image" Target="../media/image42.jp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hyperlink" Target="http://www.google.com/url?sa=i&amp;rct=j&amp;q=&amp;esrc=s&amp;source=images&amp;cd=&amp;cad=rja&amp;uact=8&amp;ved=2ahUKEwjHhLy5hprjAhVC16QKHdleAFIQjRx6BAgBEAQ&amp;url=http://thespaceshipcompany.com/assets/uploads/2018/03/TheSpaceshipCompany_QualityClauses_TSCF-740-010RevD.pdf&amp;psig=AOvVaw0xhhmewHT3K9HdjQtvdKho&amp;ust=1562287968166331" TargetMode="External"/><Relationship Id="rId3" Type="http://schemas.openxmlformats.org/officeDocument/2006/relationships/image" Target="../media/image43.png"/><Relationship Id="rId21" Type="http://schemas.openxmlformats.org/officeDocument/2006/relationships/image" Target="../media/image60.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5.xml"/><Relationship Id="rId16" Type="http://schemas.openxmlformats.org/officeDocument/2006/relationships/image" Target="../media/image56.png"/><Relationship Id="rId20" Type="http://schemas.openxmlformats.org/officeDocument/2006/relationships/image" Target="../media/image59.jp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7.jp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2.jpg"/><Relationship Id="rId10" Type="http://schemas.openxmlformats.org/officeDocument/2006/relationships/image" Target="../media/image50.png"/><Relationship Id="rId19" Type="http://schemas.openxmlformats.org/officeDocument/2006/relationships/image" Target="../media/image58.jp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jpg"/><Relationship Id="rId18" Type="http://schemas.openxmlformats.org/officeDocument/2006/relationships/image" Target="../media/image78.png"/><Relationship Id="rId26" Type="http://schemas.openxmlformats.org/officeDocument/2006/relationships/image" Target="../media/image86.jpg"/><Relationship Id="rId3" Type="http://schemas.openxmlformats.org/officeDocument/2006/relationships/image" Target="../media/image63.png"/><Relationship Id="rId21" Type="http://schemas.openxmlformats.org/officeDocument/2006/relationships/image" Target="../media/image81.jp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jpg"/><Relationship Id="rId2" Type="http://schemas.openxmlformats.org/officeDocument/2006/relationships/notesSlide" Target="../notesSlides/notesSlide6.xml"/><Relationship Id="rId16" Type="http://schemas.openxmlformats.org/officeDocument/2006/relationships/image" Target="../media/image76.jpg"/><Relationship Id="rId20" Type="http://schemas.openxmlformats.org/officeDocument/2006/relationships/image" Target="../media/image80.jp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jp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jpg"/><Relationship Id="rId28" Type="http://schemas.openxmlformats.org/officeDocument/2006/relationships/image" Target="../media/image7.jpg"/><Relationship Id="rId10" Type="http://schemas.openxmlformats.org/officeDocument/2006/relationships/image" Target="../media/image70.png"/><Relationship Id="rId19" Type="http://schemas.openxmlformats.org/officeDocument/2006/relationships/image" Target="../media/image79.jp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9.jpg"/><Relationship Id="rId4" Type="http://schemas.openxmlformats.org/officeDocument/2006/relationships/image" Target="../media/image88.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g"/><Relationship Id="rId4" Type="http://schemas.openxmlformats.org/officeDocument/2006/relationships/image" Target="../media/image90.jpg"/></Relationships>
</file>

<file path=ppt/slides/_rels/slide9.xml.rels><?xml version="1.0" encoding="UTF-8" standalone="yes"?>
<Relationships xmlns="http://schemas.openxmlformats.org/package/2006/relationships"><Relationship Id="rId8" Type="http://schemas.openxmlformats.org/officeDocument/2006/relationships/image" Target="../media/image98.jpg"/><Relationship Id="rId13" Type="http://schemas.openxmlformats.org/officeDocument/2006/relationships/image" Target="../media/image103.jpg"/><Relationship Id="rId18" Type="http://schemas.openxmlformats.org/officeDocument/2006/relationships/image" Target="../media/image108.jpg"/><Relationship Id="rId26" Type="http://schemas.openxmlformats.org/officeDocument/2006/relationships/image" Target="../media/image116.jpg"/><Relationship Id="rId3" Type="http://schemas.openxmlformats.org/officeDocument/2006/relationships/image" Target="../media/image93.jpg"/><Relationship Id="rId21" Type="http://schemas.openxmlformats.org/officeDocument/2006/relationships/image" Target="../media/image111.jpg"/><Relationship Id="rId7" Type="http://schemas.openxmlformats.org/officeDocument/2006/relationships/image" Target="../media/image97.png"/><Relationship Id="rId12" Type="http://schemas.openxmlformats.org/officeDocument/2006/relationships/image" Target="../media/image102.jpg"/><Relationship Id="rId17" Type="http://schemas.openxmlformats.org/officeDocument/2006/relationships/image" Target="../media/image107.jpg"/><Relationship Id="rId25" Type="http://schemas.openxmlformats.org/officeDocument/2006/relationships/image" Target="../media/image115.jpg"/><Relationship Id="rId2" Type="http://schemas.openxmlformats.org/officeDocument/2006/relationships/notesSlide" Target="../notesSlides/notesSlide9.xml"/><Relationship Id="rId16" Type="http://schemas.openxmlformats.org/officeDocument/2006/relationships/image" Target="../media/image106.jpg"/><Relationship Id="rId20" Type="http://schemas.openxmlformats.org/officeDocument/2006/relationships/image" Target="../media/image110.jpg"/><Relationship Id="rId1" Type="http://schemas.openxmlformats.org/officeDocument/2006/relationships/slideLayout" Target="../slideLayouts/slideLayout1.xml"/><Relationship Id="rId6" Type="http://schemas.openxmlformats.org/officeDocument/2006/relationships/image" Target="../media/image96.jpg"/><Relationship Id="rId11" Type="http://schemas.openxmlformats.org/officeDocument/2006/relationships/image" Target="../media/image101.jpg"/><Relationship Id="rId24" Type="http://schemas.openxmlformats.org/officeDocument/2006/relationships/image" Target="../media/image114.jpg"/><Relationship Id="rId5" Type="http://schemas.openxmlformats.org/officeDocument/2006/relationships/image" Target="../media/image95.jpg"/><Relationship Id="rId15" Type="http://schemas.openxmlformats.org/officeDocument/2006/relationships/image" Target="../media/image105.jpg"/><Relationship Id="rId23" Type="http://schemas.openxmlformats.org/officeDocument/2006/relationships/image" Target="../media/image113.jpg"/><Relationship Id="rId10" Type="http://schemas.openxmlformats.org/officeDocument/2006/relationships/image" Target="../media/image100.jpg"/><Relationship Id="rId19" Type="http://schemas.openxmlformats.org/officeDocument/2006/relationships/image" Target="../media/image109.jpg"/><Relationship Id="rId4" Type="http://schemas.openxmlformats.org/officeDocument/2006/relationships/image" Target="../media/image94.jpg"/><Relationship Id="rId9" Type="http://schemas.openxmlformats.org/officeDocument/2006/relationships/image" Target="../media/image99.jpg"/><Relationship Id="rId14" Type="http://schemas.openxmlformats.org/officeDocument/2006/relationships/image" Target="../media/image104.jpg"/><Relationship Id="rId22" Type="http://schemas.openxmlformats.org/officeDocument/2006/relationships/image" Target="../media/image112.jpg"/><Relationship Id="rId27"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7"/>
          <p:cNvSpPr txBox="1"/>
          <p:nvPr/>
        </p:nvSpPr>
        <p:spPr>
          <a:xfrm>
            <a:off x="359575" y="2014425"/>
            <a:ext cx="8211900" cy="81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BFBFBF"/>
              </a:buClr>
              <a:buSzPts val="2400"/>
              <a:buFont typeface="Arial"/>
              <a:buNone/>
            </a:pPr>
            <a:r>
              <a:rPr lang="en-US" sz="2100" i="1" u="none" strike="noStrike" cap="none">
                <a:solidFill>
                  <a:srgbClr val="BFBFBF"/>
                </a:solidFill>
              </a:rPr>
              <a:t>Inspiring the Next Generation of Commercial Spaceflight Leaders</a:t>
            </a:r>
            <a:endParaRPr sz="2100" i="1" u="none" strike="noStrike" cap="none">
              <a:solidFill>
                <a:schemeClr val="dk1"/>
              </a:solidFill>
            </a:endParaRPr>
          </a:p>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pic>
        <p:nvPicPr>
          <p:cNvPr id="38" name="Google Shape;38;p7"/>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39" name="Google Shape;39;p7"/>
          <p:cNvSpPr txBox="1"/>
          <p:nvPr/>
        </p:nvSpPr>
        <p:spPr>
          <a:xfrm>
            <a:off x="1932100" y="2990850"/>
            <a:ext cx="4759500" cy="81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rgbClr val="FFFFFF"/>
                </a:solidFill>
                <a:latin typeface="Century Gothic"/>
                <a:ea typeface="Century Gothic"/>
                <a:cs typeface="Century Gothic"/>
                <a:sym typeface="Century Gothic"/>
              </a:rPr>
              <a:t>UNH Info Session</a:t>
            </a:r>
            <a:endParaRPr sz="2400" b="0" i="0" u="none" strike="noStrike" cap="none"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dirty="0">
                <a:solidFill>
                  <a:srgbClr val="FFFFFF"/>
                </a:solidFill>
                <a:latin typeface="Century Gothic"/>
                <a:ea typeface="Century Gothic"/>
                <a:cs typeface="Century Gothic"/>
                <a:sym typeface="Century Gothic"/>
              </a:rPr>
              <a:t>October 7</a:t>
            </a:r>
            <a:r>
              <a:rPr lang="en-US" sz="2400" baseline="30000" dirty="0">
                <a:solidFill>
                  <a:srgbClr val="FFFFFF"/>
                </a:solidFill>
                <a:latin typeface="Century Gothic"/>
                <a:ea typeface="Century Gothic"/>
                <a:cs typeface="Century Gothic"/>
                <a:sym typeface="Century Gothic"/>
              </a:rPr>
              <a:t>th</a:t>
            </a:r>
            <a:r>
              <a:rPr lang="en-US" sz="2400" dirty="0">
                <a:solidFill>
                  <a:srgbClr val="FFFFFF"/>
                </a:solidFill>
                <a:latin typeface="Century Gothic"/>
                <a:ea typeface="Century Gothic"/>
                <a:cs typeface="Century Gothic"/>
                <a:sym typeface="Century Gothic"/>
              </a:rPr>
              <a:t> </a:t>
            </a:r>
            <a:r>
              <a:rPr lang="en-US" sz="2400" b="0" i="0" u="none" strike="noStrike" cap="none" dirty="0">
                <a:solidFill>
                  <a:srgbClr val="FFFFFF"/>
                </a:solidFill>
                <a:latin typeface="Century Gothic"/>
                <a:ea typeface="Century Gothic"/>
                <a:cs typeface="Century Gothic"/>
                <a:sym typeface="Century Gothic"/>
              </a:rPr>
              <a:t>, 20</a:t>
            </a:r>
            <a:r>
              <a:rPr lang="en-US" sz="2400" dirty="0">
                <a:solidFill>
                  <a:srgbClr val="FFFFFF"/>
                </a:solidFill>
                <a:latin typeface="Century Gothic"/>
                <a:ea typeface="Century Gothic"/>
                <a:cs typeface="Century Gothic"/>
                <a:sym typeface="Century Gothic"/>
              </a:rPr>
              <a:t>19</a:t>
            </a:r>
            <a:endParaRPr sz="2400" b="0" i="0" u="none" strike="noStrike" cap="none" dirty="0">
              <a:solidFill>
                <a:srgbClr val="FFFFFF"/>
              </a:solidFill>
              <a:latin typeface="Century Gothic"/>
              <a:ea typeface="Century Gothic"/>
              <a:cs typeface="Century Gothic"/>
              <a:sym typeface="Century Gothic"/>
            </a:endParaRPr>
          </a:p>
        </p:txBody>
      </p:sp>
      <p:pic>
        <p:nvPicPr>
          <p:cNvPr id="40" name="Google Shape;40;p7"/>
          <p:cNvPicPr preferRelativeResize="0"/>
          <p:nvPr/>
        </p:nvPicPr>
        <p:blipFill rotWithShape="1">
          <a:blip r:embed="rId4">
            <a:alphaModFix/>
          </a:blip>
          <a:srcRect/>
          <a:stretch/>
        </p:blipFill>
        <p:spPr>
          <a:xfrm>
            <a:off x="1296140" y="475870"/>
            <a:ext cx="6294268" cy="12308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16"/>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299" name="Google Shape;299;p16"/>
          <p:cNvSpPr txBox="1"/>
          <p:nvPr/>
        </p:nvSpPr>
        <p:spPr>
          <a:xfrm>
            <a:off x="1163125" y="270775"/>
            <a:ext cx="78444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450" b="1" i="0" u="none" strike="noStrike" cap="none">
                <a:solidFill>
                  <a:srgbClr val="FFFFFF"/>
                </a:solidFill>
                <a:latin typeface="Century Gothic"/>
                <a:ea typeface="Century Gothic"/>
                <a:cs typeface="Century Gothic"/>
                <a:sym typeface="Century Gothic"/>
              </a:rPr>
              <a:t>In the </a:t>
            </a:r>
            <a:r>
              <a:rPr lang="en-US" sz="3450" b="1">
                <a:solidFill>
                  <a:srgbClr val="FFFFFF"/>
                </a:solidFill>
                <a:latin typeface="Century Gothic"/>
                <a:ea typeface="Century Gothic"/>
                <a:cs typeface="Century Gothic"/>
                <a:sym typeface="Century Gothic"/>
              </a:rPr>
              <a:t>W</a:t>
            </a:r>
            <a:r>
              <a:rPr lang="en-US" sz="3450" b="1" i="0" u="none" strike="noStrike" cap="none">
                <a:solidFill>
                  <a:srgbClr val="FFFFFF"/>
                </a:solidFill>
                <a:latin typeface="Century Gothic"/>
                <a:ea typeface="Century Gothic"/>
                <a:cs typeface="Century Gothic"/>
                <a:sym typeface="Century Gothic"/>
              </a:rPr>
              <a:t>ords of a </a:t>
            </a:r>
            <a:r>
              <a:rPr lang="en-US" sz="3450" b="1">
                <a:solidFill>
                  <a:srgbClr val="FFFFFF"/>
                </a:solidFill>
                <a:latin typeface="Century Gothic"/>
                <a:ea typeface="Century Gothic"/>
                <a:cs typeface="Century Gothic"/>
                <a:sym typeface="Century Gothic"/>
              </a:rPr>
              <a:t>2019 </a:t>
            </a:r>
            <a:r>
              <a:rPr lang="en-US" sz="3450" b="1" i="0" u="none" strike="noStrike" cap="none">
                <a:solidFill>
                  <a:srgbClr val="FFFFFF"/>
                </a:solidFill>
                <a:latin typeface="Century Gothic"/>
                <a:ea typeface="Century Gothic"/>
                <a:cs typeface="Century Gothic"/>
                <a:sym typeface="Century Gothic"/>
              </a:rPr>
              <a:t>MIFP Fellow...</a:t>
            </a:r>
            <a:endParaRPr sz="3450" b="0" i="0" u="none" strike="noStrike" cap="none">
              <a:solidFill>
                <a:srgbClr val="000000"/>
              </a:solidFill>
              <a:latin typeface="Century Gothic"/>
              <a:ea typeface="Century Gothic"/>
              <a:cs typeface="Century Gothic"/>
              <a:sym typeface="Century Gothic"/>
            </a:endParaRPr>
          </a:p>
        </p:txBody>
      </p:sp>
      <p:sp>
        <p:nvSpPr>
          <p:cNvPr id="300" name="Google Shape;300;p16"/>
          <p:cNvSpPr txBox="1"/>
          <p:nvPr/>
        </p:nvSpPr>
        <p:spPr>
          <a:xfrm>
            <a:off x="268775" y="1105801"/>
            <a:ext cx="8738700" cy="33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a:solidFill>
                  <a:srgbClr val="FFFFFF"/>
                </a:solidFill>
                <a:latin typeface="Century Gothic"/>
                <a:ea typeface="Century Gothic"/>
                <a:cs typeface="Century Gothic"/>
                <a:sym typeface="Century Gothic"/>
              </a:rPr>
              <a:t>“This was one of the </a:t>
            </a:r>
            <a:r>
              <a:rPr lang="en-US" sz="2000" b="1">
                <a:solidFill>
                  <a:srgbClr val="FFFFFF"/>
                </a:solidFill>
                <a:latin typeface="Century Gothic"/>
                <a:ea typeface="Century Gothic"/>
                <a:cs typeface="Century Gothic"/>
                <a:sym typeface="Century Gothic"/>
              </a:rPr>
              <a:t>most memorable experiences of my life</a:t>
            </a:r>
            <a:r>
              <a:rPr lang="en-US" sz="2000">
                <a:solidFill>
                  <a:srgbClr val="FFFFFF"/>
                </a:solidFill>
                <a:latin typeface="Century Gothic"/>
                <a:ea typeface="Century Gothic"/>
                <a:cs typeface="Century Gothic"/>
                <a:sym typeface="Century Gothic"/>
              </a:rPr>
              <a:t>.  Ever since I read "How to Build a Spaceship", I knew I wanted to get into commercial space.  Little did I know that book was written because of the work done by so many people involved with this program, especially Matthew.  </a:t>
            </a:r>
            <a:endParaRPr sz="20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endParaRPr sz="20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r>
              <a:rPr lang="en-US" sz="2000">
                <a:solidFill>
                  <a:srgbClr val="FFFFFF"/>
                </a:solidFill>
                <a:latin typeface="Century Gothic"/>
                <a:ea typeface="Century Gothic"/>
                <a:cs typeface="Century Gothic"/>
                <a:sym typeface="Century Gothic"/>
              </a:rPr>
              <a:t>My entrance into the commercial space industry came full circle with this Fellowship.  This Fellowship left an indelible mark with me and I will forever be grateful to MIFP and the work done to honor Matthew.”</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7"/>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307" name="Google Shape;307;p17"/>
          <p:cNvSpPr txBox="1"/>
          <p:nvPr/>
        </p:nvSpPr>
        <p:spPr>
          <a:xfrm>
            <a:off x="1025500" y="132500"/>
            <a:ext cx="3019800" cy="860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Key Dates</a:t>
            </a:r>
            <a:endParaRPr sz="3500" b="1" i="0" u="none" strike="noStrike" cap="none">
              <a:solidFill>
                <a:srgbClr val="FFFFFF"/>
              </a:solidFill>
              <a:latin typeface="Century Gothic"/>
              <a:ea typeface="Century Gothic"/>
              <a:cs typeface="Century Gothic"/>
              <a:sym typeface="Century Gothic"/>
            </a:endParaRPr>
          </a:p>
        </p:txBody>
      </p:sp>
      <p:cxnSp>
        <p:nvCxnSpPr>
          <p:cNvPr id="308" name="Google Shape;308;p17"/>
          <p:cNvCxnSpPr/>
          <p:nvPr/>
        </p:nvCxnSpPr>
        <p:spPr>
          <a:xfrm rot="10800000" flipH="1">
            <a:off x="572239" y="2516746"/>
            <a:ext cx="7913700" cy="6900"/>
          </a:xfrm>
          <a:prstGeom prst="straightConnector1">
            <a:avLst/>
          </a:prstGeom>
          <a:noFill/>
          <a:ln w="76200" cap="flat" cmpd="sng">
            <a:solidFill>
              <a:srgbClr val="A4C2F4"/>
            </a:solidFill>
            <a:prstDash val="solid"/>
            <a:miter lim="800000"/>
            <a:headEnd type="none" w="sm" len="sm"/>
            <a:tailEnd type="none" w="sm" len="sm"/>
          </a:ln>
        </p:spPr>
      </p:cxnSp>
      <p:sp>
        <p:nvSpPr>
          <p:cNvPr id="309" name="Google Shape;309;p17"/>
          <p:cNvSpPr txBox="1"/>
          <p:nvPr/>
        </p:nvSpPr>
        <p:spPr>
          <a:xfrm>
            <a:off x="73975" y="1665300"/>
            <a:ext cx="1030800" cy="30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i="1">
                <a:solidFill>
                  <a:srgbClr val="FFFFFF"/>
                </a:solidFill>
                <a:latin typeface="Calibri"/>
                <a:ea typeface="Calibri"/>
                <a:cs typeface="Calibri"/>
                <a:sym typeface="Calibri"/>
              </a:rPr>
              <a:t>  SEP </a:t>
            </a:r>
            <a:r>
              <a:rPr lang="en-US" sz="1600" b="0" i="1" u="none" strike="noStrike" cap="none">
                <a:solidFill>
                  <a:srgbClr val="FFFFFF"/>
                </a:solidFill>
                <a:latin typeface="Calibri"/>
                <a:ea typeface="Calibri"/>
                <a:cs typeface="Calibri"/>
                <a:sym typeface="Calibri"/>
              </a:rPr>
              <a:t>201</a:t>
            </a:r>
            <a:r>
              <a:rPr lang="en-US" sz="1600" i="1">
                <a:solidFill>
                  <a:srgbClr val="FFFFFF"/>
                </a:solidFill>
                <a:latin typeface="Calibri"/>
                <a:ea typeface="Calibri"/>
                <a:cs typeface="Calibri"/>
                <a:sym typeface="Calibri"/>
              </a:rPr>
              <a:t>9</a:t>
            </a:r>
            <a:endParaRPr sz="1600" b="0" i="1" u="none" strike="noStrike" cap="none">
              <a:solidFill>
                <a:srgbClr val="FFFFFF"/>
              </a:solidFill>
              <a:latin typeface="Calibri"/>
              <a:ea typeface="Calibri"/>
              <a:cs typeface="Calibri"/>
              <a:sym typeface="Calibri"/>
            </a:endParaRPr>
          </a:p>
        </p:txBody>
      </p:sp>
      <p:sp>
        <p:nvSpPr>
          <p:cNvPr id="310" name="Google Shape;310;p17"/>
          <p:cNvSpPr txBox="1"/>
          <p:nvPr/>
        </p:nvSpPr>
        <p:spPr>
          <a:xfrm>
            <a:off x="73975" y="1029600"/>
            <a:ext cx="1388100" cy="609300"/>
          </a:xfrm>
          <a:prstGeom prst="rect">
            <a:avLst/>
          </a:prstGeom>
          <a:noFill/>
          <a:ln w="28575" cap="flat" cmpd="sng">
            <a:solidFill>
              <a:srgbClr val="5B9BD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rgbClr val="FFFFFF"/>
                </a:solidFill>
                <a:latin typeface="Calibri"/>
                <a:ea typeface="Calibri"/>
                <a:cs typeface="Calibri"/>
                <a:sym typeface="Calibri"/>
              </a:rPr>
              <a:t>APPL</a:t>
            </a:r>
            <a:r>
              <a:rPr lang="en-US" sz="1600" b="1">
                <a:solidFill>
                  <a:srgbClr val="FFFFFF"/>
                </a:solidFill>
                <a:latin typeface="Calibri"/>
                <a:ea typeface="Calibri"/>
                <a:cs typeface="Calibri"/>
                <a:sym typeface="Calibri"/>
              </a:rPr>
              <a:t>ICATION OPEN</a:t>
            </a:r>
            <a:endParaRPr sz="1600" b="1" i="0" u="none" strike="noStrike" cap="none">
              <a:solidFill>
                <a:srgbClr val="FFFFFF"/>
              </a:solidFill>
              <a:latin typeface="Calibri"/>
              <a:ea typeface="Calibri"/>
              <a:cs typeface="Calibri"/>
              <a:sym typeface="Calibri"/>
            </a:endParaRPr>
          </a:p>
        </p:txBody>
      </p:sp>
      <p:pic>
        <p:nvPicPr>
          <p:cNvPr id="311" name="Google Shape;311;p17" descr="Image result for skype logo"/>
          <p:cNvPicPr preferRelativeResize="0"/>
          <p:nvPr/>
        </p:nvPicPr>
        <p:blipFill rotWithShape="1">
          <a:blip r:embed="rId4">
            <a:alphaModFix/>
          </a:blip>
          <a:srcRect/>
          <a:stretch/>
        </p:blipFill>
        <p:spPr>
          <a:xfrm>
            <a:off x="3179681" y="1126003"/>
            <a:ext cx="531600" cy="434147"/>
          </a:xfrm>
          <a:prstGeom prst="rect">
            <a:avLst/>
          </a:prstGeom>
          <a:noFill/>
          <a:ln>
            <a:noFill/>
          </a:ln>
        </p:spPr>
      </p:pic>
      <p:sp>
        <p:nvSpPr>
          <p:cNvPr id="312" name="Google Shape;312;p17"/>
          <p:cNvSpPr txBox="1"/>
          <p:nvPr/>
        </p:nvSpPr>
        <p:spPr>
          <a:xfrm>
            <a:off x="2994870" y="1965500"/>
            <a:ext cx="1044219" cy="32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DEC 201</a:t>
            </a:r>
            <a:r>
              <a:rPr lang="en-US" sz="1600" i="1">
                <a:solidFill>
                  <a:srgbClr val="FFFFFF"/>
                </a:solidFill>
                <a:latin typeface="Calibri"/>
                <a:ea typeface="Calibri"/>
                <a:cs typeface="Calibri"/>
                <a:sym typeface="Calibri"/>
              </a:rPr>
              <a:t>9</a:t>
            </a:r>
            <a:endParaRPr sz="1600" b="0" i="1" u="none" strike="noStrike" cap="none">
              <a:solidFill>
                <a:srgbClr val="FFFFFF"/>
              </a:solidFill>
              <a:latin typeface="Calibri"/>
              <a:ea typeface="Calibri"/>
              <a:cs typeface="Calibri"/>
              <a:sym typeface="Calibri"/>
            </a:endParaRPr>
          </a:p>
        </p:txBody>
      </p:sp>
      <p:sp>
        <p:nvSpPr>
          <p:cNvPr id="313" name="Google Shape;313;p17"/>
          <p:cNvSpPr txBox="1"/>
          <p:nvPr/>
        </p:nvSpPr>
        <p:spPr>
          <a:xfrm>
            <a:off x="4630723" y="1943825"/>
            <a:ext cx="1221077" cy="28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JAN 20</a:t>
            </a:r>
            <a:r>
              <a:rPr lang="en-US" sz="1600" i="1">
                <a:solidFill>
                  <a:srgbClr val="FFFFFF"/>
                </a:solidFill>
                <a:latin typeface="Calibri"/>
                <a:ea typeface="Calibri"/>
                <a:cs typeface="Calibri"/>
                <a:sym typeface="Calibri"/>
              </a:rPr>
              <a:t>20</a:t>
            </a:r>
            <a:endParaRPr sz="1600" b="0" i="1" u="none" strike="noStrike" cap="none">
              <a:solidFill>
                <a:srgbClr val="FFFFFF"/>
              </a:solidFill>
              <a:latin typeface="Calibri"/>
              <a:ea typeface="Calibri"/>
              <a:cs typeface="Calibri"/>
              <a:sym typeface="Calibri"/>
            </a:endParaRPr>
          </a:p>
        </p:txBody>
      </p:sp>
      <p:cxnSp>
        <p:nvCxnSpPr>
          <p:cNvPr id="314" name="Google Shape;314;p17"/>
          <p:cNvCxnSpPr/>
          <p:nvPr/>
        </p:nvCxnSpPr>
        <p:spPr>
          <a:xfrm rot="10800000">
            <a:off x="3473112" y="1599632"/>
            <a:ext cx="0" cy="389400"/>
          </a:xfrm>
          <a:prstGeom prst="straightConnector1">
            <a:avLst/>
          </a:prstGeom>
          <a:noFill/>
          <a:ln w="38100" cap="flat" cmpd="sng">
            <a:solidFill>
              <a:srgbClr val="5B9BD5"/>
            </a:solidFill>
            <a:prstDash val="solid"/>
            <a:miter lim="800000"/>
            <a:headEnd type="none" w="sm" len="sm"/>
            <a:tailEnd type="triangle" w="med" len="med"/>
          </a:ln>
        </p:spPr>
      </p:cxnSp>
      <p:sp>
        <p:nvSpPr>
          <p:cNvPr id="315" name="Google Shape;315;p17"/>
          <p:cNvSpPr txBox="1"/>
          <p:nvPr/>
        </p:nvSpPr>
        <p:spPr>
          <a:xfrm>
            <a:off x="6293725" y="1942675"/>
            <a:ext cx="1123800" cy="30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JUNE </a:t>
            </a:r>
            <a:r>
              <a:rPr lang="en-US" sz="1600" i="1">
                <a:solidFill>
                  <a:srgbClr val="FFFFFF"/>
                </a:solidFill>
                <a:latin typeface="Calibri"/>
                <a:ea typeface="Calibri"/>
                <a:cs typeface="Calibri"/>
                <a:sym typeface="Calibri"/>
              </a:rPr>
              <a:t>2020</a:t>
            </a:r>
            <a:endParaRPr sz="1600" b="0" i="1" u="none" strike="noStrike" cap="none">
              <a:solidFill>
                <a:srgbClr val="FFFFFF"/>
              </a:solidFill>
              <a:latin typeface="Calibri"/>
              <a:ea typeface="Calibri"/>
              <a:cs typeface="Calibri"/>
              <a:sym typeface="Calibri"/>
            </a:endParaRPr>
          </a:p>
        </p:txBody>
      </p:sp>
      <p:sp>
        <p:nvSpPr>
          <p:cNvPr id="316" name="Google Shape;316;p17"/>
          <p:cNvSpPr txBox="1"/>
          <p:nvPr/>
        </p:nvSpPr>
        <p:spPr>
          <a:xfrm>
            <a:off x="8070388" y="1944975"/>
            <a:ext cx="1043213" cy="38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JULY </a:t>
            </a:r>
            <a:r>
              <a:rPr lang="en-US" sz="1600" i="1">
                <a:solidFill>
                  <a:srgbClr val="FFFFFF"/>
                </a:solidFill>
                <a:latin typeface="Calibri"/>
                <a:ea typeface="Calibri"/>
                <a:cs typeface="Calibri"/>
                <a:sym typeface="Calibri"/>
              </a:rPr>
              <a:t>2020</a:t>
            </a:r>
            <a:endParaRPr sz="1600" b="0" i="1" u="none" strike="noStrike" cap="none">
              <a:solidFill>
                <a:srgbClr val="FFFFFF"/>
              </a:solidFill>
              <a:latin typeface="Calibri"/>
              <a:ea typeface="Calibri"/>
              <a:cs typeface="Calibri"/>
              <a:sym typeface="Calibri"/>
            </a:endParaRPr>
          </a:p>
        </p:txBody>
      </p:sp>
      <p:cxnSp>
        <p:nvCxnSpPr>
          <p:cNvPr id="317" name="Google Shape;317;p17"/>
          <p:cNvCxnSpPr/>
          <p:nvPr/>
        </p:nvCxnSpPr>
        <p:spPr>
          <a:xfrm rot="10800000">
            <a:off x="6811113" y="1641772"/>
            <a:ext cx="0" cy="389400"/>
          </a:xfrm>
          <a:prstGeom prst="straightConnector1">
            <a:avLst/>
          </a:prstGeom>
          <a:noFill/>
          <a:ln w="38100" cap="flat" cmpd="sng">
            <a:solidFill>
              <a:srgbClr val="5B9BD5"/>
            </a:solidFill>
            <a:prstDash val="solid"/>
            <a:miter lim="800000"/>
            <a:headEnd type="none" w="sm" len="sm"/>
            <a:tailEnd type="triangle" w="med" len="med"/>
          </a:ln>
        </p:spPr>
      </p:cxnSp>
      <p:cxnSp>
        <p:nvCxnSpPr>
          <p:cNvPr id="318" name="Google Shape;318;p17"/>
          <p:cNvCxnSpPr/>
          <p:nvPr/>
        </p:nvCxnSpPr>
        <p:spPr>
          <a:xfrm>
            <a:off x="8589199" y="2680210"/>
            <a:ext cx="0" cy="281100"/>
          </a:xfrm>
          <a:prstGeom prst="straightConnector1">
            <a:avLst/>
          </a:prstGeom>
          <a:noFill/>
          <a:ln w="38100" cap="flat" cmpd="sng">
            <a:solidFill>
              <a:srgbClr val="0070C0"/>
            </a:solidFill>
            <a:prstDash val="solid"/>
            <a:miter lim="800000"/>
            <a:headEnd type="none" w="sm" len="sm"/>
            <a:tailEnd type="triangle" w="med" len="med"/>
          </a:ln>
        </p:spPr>
      </p:cxnSp>
      <p:sp>
        <p:nvSpPr>
          <p:cNvPr id="319" name="Google Shape;319;p17"/>
          <p:cNvSpPr txBox="1"/>
          <p:nvPr/>
        </p:nvSpPr>
        <p:spPr>
          <a:xfrm>
            <a:off x="5193850" y="2896550"/>
            <a:ext cx="1123800" cy="124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Host </a:t>
            </a:r>
            <a:r>
              <a:rPr lang="en-US" sz="1600" b="1">
                <a:solidFill>
                  <a:srgbClr val="FFFFFF"/>
                </a:solidFill>
                <a:latin typeface="Calibri"/>
                <a:ea typeface="Calibri"/>
                <a:cs typeface="Calibri"/>
                <a:sym typeface="Calibri"/>
              </a:rPr>
              <a:t>Co</a:t>
            </a:r>
            <a:r>
              <a:rPr lang="en-US" sz="1600" b="1" i="0" u="none" strike="noStrike" cap="none">
                <a:solidFill>
                  <a:srgbClr val="FFFFFF"/>
                </a:solidFill>
                <a:latin typeface="Calibri"/>
                <a:ea typeface="Calibri"/>
                <a:cs typeface="Calibri"/>
                <a:sym typeface="Calibri"/>
              </a:rPr>
              <a:t>mpany and </a:t>
            </a:r>
            <a:r>
              <a:rPr lang="en-US" sz="1600" b="1">
                <a:solidFill>
                  <a:srgbClr val="FFFFFF"/>
                </a:solidFill>
                <a:latin typeface="Calibri"/>
                <a:ea typeface="Calibri"/>
                <a:cs typeface="Calibri"/>
                <a:sym typeface="Calibri"/>
              </a:rPr>
              <a:t>M</a:t>
            </a:r>
            <a:r>
              <a:rPr lang="en-US" sz="1600" b="1" i="0" u="none" strike="noStrike" cap="none">
                <a:solidFill>
                  <a:srgbClr val="FFFFFF"/>
                </a:solidFill>
                <a:latin typeface="Calibri"/>
                <a:ea typeface="Calibri"/>
                <a:cs typeface="Calibri"/>
                <a:sym typeface="Calibri"/>
              </a:rPr>
              <a:t>entor </a:t>
            </a:r>
            <a:r>
              <a:rPr lang="en-US" sz="1600" b="1">
                <a:solidFill>
                  <a:srgbClr val="FFFFFF"/>
                </a:solidFill>
                <a:latin typeface="Calibri"/>
                <a:ea typeface="Calibri"/>
                <a:cs typeface="Calibri"/>
                <a:sym typeface="Calibri"/>
              </a:rPr>
              <a:t>M</a:t>
            </a:r>
            <a:r>
              <a:rPr lang="en-US" sz="1600" b="1" i="0" u="none" strike="noStrike" cap="none">
                <a:solidFill>
                  <a:srgbClr val="FFFFFF"/>
                </a:solidFill>
                <a:latin typeface="Calibri"/>
                <a:ea typeface="Calibri"/>
                <a:cs typeface="Calibri"/>
                <a:sym typeface="Calibri"/>
              </a:rPr>
              <a:t>atch</a:t>
            </a:r>
            <a:endParaRPr sz="1600" b="1" i="0" u="none" strike="noStrike" cap="none">
              <a:solidFill>
                <a:srgbClr val="FFFFFF"/>
              </a:solidFill>
              <a:latin typeface="Calibri"/>
              <a:ea typeface="Calibri"/>
              <a:cs typeface="Calibri"/>
              <a:sym typeface="Calibri"/>
            </a:endParaRPr>
          </a:p>
        </p:txBody>
      </p:sp>
      <p:sp>
        <p:nvSpPr>
          <p:cNvPr id="320" name="Google Shape;320;p17"/>
          <p:cNvSpPr txBox="1"/>
          <p:nvPr/>
        </p:nvSpPr>
        <p:spPr>
          <a:xfrm>
            <a:off x="6207775" y="1110850"/>
            <a:ext cx="1246500" cy="56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FFFFFF"/>
                </a:solidFill>
                <a:latin typeface="Calibri"/>
                <a:ea typeface="Calibri"/>
                <a:cs typeface="Calibri"/>
                <a:sym typeface="Calibri"/>
              </a:rPr>
              <a:t>Start   Internship</a:t>
            </a:r>
            <a:endParaRPr sz="1600" b="1" i="0" u="none" strike="noStrike" cap="none">
              <a:solidFill>
                <a:srgbClr val="FFFFFF"/>
              </a:solidFill>
              <a:latin typeface="Calibri"/>
              <a:ea typeface="Calibri"/>
              <a:cs typeface="Calibri"/>
              <a:sym typeface="Calibri"/>
            </a:endParaRPr>
          </a:p>
        </p:txBody>
      </p:sp>
      <p:sp>
        <p:nvSpPr>
          <p:cNvPr id="321" name="Google Shape;321;p17"/>
          <p:cNvSpPr txBox="1"/>
          <p:nvPr/>
        </p:nvSpPr>
        <p:spPr>
          <a:xfrm>
            <a:off x="2637675" y="765950"/>
            <a:ext cx="1570800" cy="389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Interviews</a:t>
            </a:r>
            <a:endParaRPr sz="1600" b="1" i="0" u="none" strike="noStrike" cap="none">
              <a:solidFill>
                <a:srgbClr val="FFFFFF"/>
              </a:solidFill>
              <a:latin typeface="Calibri"/>
              <a:ea typeface="Calibri"/>
              <a:cs typeface="Calibri"/>
              <a:sym typeface="Calibri"/>
            </a:endParaRPr>
          </a:p>
        </p:txBody>
      </p:sp>
      <p:sp>
        <p:nvSpPr>
          <p:cNvPr id="322" name="Google Shape;322;p17"/>
          <p:cNvSpPr txBox="1"/>
          <p:nvPr/>
        </p:nvSpPr>
        <p:spPr>
          <a:xfrm>
            <a:off x="7226003" y="2896549"/>
            <a:ext cx="1932000" cy="17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rgbClr val="FFFFFF"/>
                </a:solidFill>
                <a:latin typeface="Calibri"/>
                <a:ea typeface="Calibri"/>
                <a:cs typeface="Calibri"/>
                <a:sym typeface="Calibri"/>
              </a:rPr>
              <a:t>            </a:t>
            </a:r>
            <a:r>
              <a:rPr lang="en-US" sz="1600" b="1" i="0" u="none" strike="noStrike" cap="none">
                <a:solidFill>
                  <a:srgbClr val="FFFFFF"/>
                </a:solidFill>
                <a:latin typeface="Calibri"/>
                <a:ea typeface="Calibri"/>
                <a:cs typeface="Calibri"/>
                <a:sym typeface="Calibri"/>
              </a:rPr>
              <a:t>MIFP Summit</a:t>
            </a:r>
            <a:endParaRPr sz="1600" b="1" i="0" u="none" strike="noStrike" cap="none">
              <a:solidFill>
                <a:srgbClr val="FFFFFF"/>
              </a:solidFill>
              <a:latin typeface="Calibri"/>
              <a:ea typeface="Calibri"/>
              <a:cs typeface="Calibri"/>
              <a:sym typeface="Calibri"/>
            </a:endParaRPr>
          </a:p>
        </p:txBody>
      </p:sp>
      <p:sp>
        <p:nvSpPr>
          <p:cNvPr id="323" name="Google Shape;323;p17"/>
          <p:cNvSpPr txBox="1"/>
          <p:nvPr/>
        </p:nvSpPr>
        <p:spPr>
          <a:xfrm>
            <a:off x="1385788" y="1979030"/>
            <a:ext cx="1123800" cy="30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dirty="0">
                <a:solidFill>
                  <a:srgbClr val="FFFFFF"/>
                </a:solidFill>
                <a:latin typeface="Calibri"/>
                <a:ea typeface="Calibri"/>
                <a:cs typeface="Calibri"/>
                <a:sym typeface="Calibri"/>
              </a:rPr>
              <a:t>NOV 201</a:t>
            </a:r>
            <a:r>
              <a:rPr lang="en-US" sz="1600" i="1" dirty="0">
                <a:solidFill>
                  <a:srgbClr val="FFFFFF"/>
                </a:solidFill>
                <a:latin typeface="Calibri"/>
                <a:ea typeface="Calibri"/>
                <a:cs typeface="Calibri"/>
                <a:sym typeface="Calibri"/>
              </a:rPr>
              <a:t>9</a:t>
            </a:r>
            <a:endParaRPr sz="1600" b="0" i="1" u="none" strike="noStrike" cap="none" dirty="0">
              <a:solidFill>
                <a:srgbClr val="FFFFFF"/>
              </a:solidFill>
              <a:latin typeface="Calibri"/>
              <a:ea typeface="Calibri"/>
              <a:cs typeface="Calibri"/>
              <a:sym typeface="Calibri"/>
            </a:endParaRPr>
          </a:p>
        </p:txBody>
      </p:sp>
      <p:sp>
        <p:nvSpPr>
          <p:cNvPr id="324" name="Google Shape;324;p17"/>
          <p:cNvSpPr txBox="1"/>
          <p:nvPr/>
        </p:nvSpPr>
        <p:spPr>
          <a:xfrm>
            <a:off x="1018375" y="3429275"/>
            <a:ext cx="531600" cy="56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5" name="Google Shape;325;p17"/>
          <p:cNvCxnSpPr/>
          <p:nvPr/>
        </p:nvCxnSpPr>
        <p:spPr>
          <a:xfrm>
            <a:off x="5089068" y="2688032"/>
            <a:ext cx="0" cy="281100"/>
          </a:xfrm>
          <a:prstGeom prst="straightConnector1">
            <a:avLst/>
          </a:prstGeom>
          <a:noFill/>
          <a:ln w="38100" cap="flat" cmpd="sng">
            <a:solidFill>
              <a:srgbClr val="0070C0"/>
            </a:solidFill>
            <a:prstDash val="solid"/>
            <a:miter lim="800000"/>
            <a:headEnd type="none" w="sm" len="sm"/>
            <a:tailEnd type="triangle" w="med" len="med"/>
          </a:ln>
        </p:spPr>
      </p:cxnSp>
      <p:sp>
        <p:nvSpPr>
          <p:cNvPr id="327" name="Google Shape;327;p17"/>
          <p:cNvSpPr txBox="1"/>
          <p:nvPr/>
        </p:nvSpPr>
        <p:spPr>
          <a:xfrm>
            <a:off x="1270051" y="3083398"/>
            <a:ext cx="1367207" cy="560927"/>
          </a:xfrm>
          <a:prstGeom prst="rect">
            <a:avLst/>
          </a:prstGeom>
          <a:noFill/>
          <a:ln w="28575" cap="flat" cmpd="sng">
            <a:solidFill>
              <a:srgbClr val="5B9BD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00" b="1" dirty="0">
                <a:solidFill>
                  <a:srgbClr val="FFFFFF"/>
                </a:solidFill>
                <a:latin typeface="Calibri"/>
                <a:ea typeface="Calibri"/>
                <a:cs typeface="Calibri"/>
                <a:sym typeface="Calibri"/>
              </a:rPr>
              <a:t>APPLICATION DUE</a:t>
            </a:r>
            <a:endParaRPr sz="1600" b="1" i="0" u="none" strike="noStrike" cap="none" dirty="0">
              <a:solidFill>
                <a:srgbClr val="FFFFFF"/>
              </a:solidFill>
              <a:latin typeface="Calibri"/>
              <a:ea typeface="Calibri"/>
              <a:cs typeface="Calibri"/>
              <a:sym typeface="Calibri"/>
            </a:endParaRPr>
          </a:p>
        </p:txBody>
      </p:sp>
      <p:pic>
        <p:nvPicPr>
          <p:cNvPr id="329" name="Google Shape;329;p17"/>
          <p:cNvPicPr preferRelativeResize="0"/>
          <p:nvPr/>
        </p:nvPicPr>
        <p:blipFill rotWithShape="1">
          <a:blip r:embed="rId5">
            <a:alphaModFix/>
          </a:blip>
          <a:srcRect/>
          <a:stretch/>
        </p:blipFill>
        <p:spPr>
          <a:xfrm>
            <a:off x="890911" y="1538058"/>
            <a:ext cx="516766" cy="308556"/>
          </a:xfrm>
          <a:prstGeom prst="rect">
            <a:avLst/>
          </a:prstGeom>
          <a:noFill/>
          <a:ln>
            <a:noFill/>
          </a:ln>
        </p:spPr>
      </p:pic>
      <p:cxnSp>
        <p:nvCxnSpPr>
          <p:cNvPr id="330" name="Google Shape;330;p17"/>
          <p:cNvCxnSpPr/>
          <p:nvPr/>
        </p:nvCxnSpPr>
        <p:spPr>
          <a:xfrm>
            <a:off x="1947637" y="2722854"/>
            <a:ext cx="0" cy="281100"/>
          </a:xfrm>
          <a:prstGeom prst="straightConnector1">
            <a:avLst/>
          </a:prstGeom>
          <a:noFill/>
          <a:ln w="38100" cap="flat" cmpd="sng">
            <a:solidFill>
              <a:srgbClr val="0070C0"/>
            </a:solidFill>
            <a:prstDash val="solid"/>
            <a:miter lim="800000"/>
            <a:headEnd type="none" w="sm" len="sm"/>
            <a:tailEnd type="triangle" w="med" len="med"/>
          </a:ln>
        </p:spPr>
      </p:cxnSp>
      <p:sp>
        <p:nvSpPr>
          <p:cNvPr id="331" name="Google Shape;331;p17"/>
          <p:cNvSpPr/>
          <p:nvPr/>
        </p:nvSpPr>
        <p:spPr>
          <a:xfrm>
            <a:off x="446750" y="2362300"/>
            <a:ext cx="294900" cy="281100"/>
          </a:xfrm>
          <a:prstGeom prst="ellipse">
            <a:avLst/>
          </a:prstGeom>
          <a:solidFill>
            <a:srgbClr val="5B9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7"/>
          <p:cNvSpPr/>
          <p:nvPr/>
        </p:nvSpPr>
        <p:spPr>
          <a:xfrm>
            <a:off x="1818350" y="2362300"/>
            <a:ext cx="294900" cy="281100"/>
          </a:xfrm>
          <a:prstGeom prst="ellipse">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7"/>
          <p:cNvSpPr/>
          <p:nvPr/>
        </p:nvSpPr>
        <p:spPr>
          <a:xfrm>
            <a:off x="3342350" y="2362300"/>
            <a:ext cx="294900" cy="281100"/>
          </a:xfrm>
          <a:prstGeom prst="ellipse">
            <a:avLst/>
          </a:prstGeom>
          <a:solidFill>
            <a:srgbClr val="5B9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7"/>
          <p:cNvSpPr/>
          <p:nvPr/>
        </p:nvSpPr>
        <p:spPr>
          <a:xfrm>
            <a:off x="4942550" y="2362300"/>
            <a:ext cx="294900" cy="281100"/>
          </a:xfrm>
          <a:prstGeom prst="ellipse">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7"/>
          <p:cNvSpPr/>
          <p:nvPr/>
        </p:nvSpPr>
        <p:spPr>
          <a:xfrm>
            <a:off x="6618950" y="2362300"/>
            <a:ext cx="294900" cy="281100"/>
          </a:xfrm>
          <a:prstGeom prst="ellipse">
            <a:avLst/>
          </a:prstGeom>
          <a:solidFill>
            <a:srgbClr val="5B9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7"/>
          <p:cNvSpPr/>
          <p:nvPr/>
        </p:nvSpPr>
        <p:spPr>
          <a:xfrm>
            <a:off x="8447750" y="2362300"/>
            <a:ext cx="294900" cy="281100"/>
          </a:xfrm>
          <a:prstGeom prst="ellipse">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17"/>
          <p:cNvPicPr preferRelativeResize="0"/>
          <p:nvPr/>
        </p:nvPicPr>
        <p:blipFill rotWithShape="1">
          <a:blip r:embed="rId6">
            <a:alphaModFix/>
          </a:blip>
          <a:srcRect t="11205"/>
          <a:stretch/>
        </p:blipFill>
        <p:spPr>
          <a:xfrm>
            <a:off x="6230425" y="73975"/>
            <a:ext cx="1198425" cy="1064163"/>
          </a:xfrm>
          <a:prstGeom prst="rect">
            <a:avLst/>
          </a:prstGeom>
          <a:noFill/>
          <a:ln w="38100" cap="flat" cmpd="sng">
            <a:solidFill>
              <a:srgbClr val="5B9BD5"/>
            </a:solidFill>
            <a:prstDash val="solid"/>
            <a:round/>
            <a:headEnd type="none" w="sm" len="sm"/>
            <a:tailEnd type="none" w="sm" len="sm"/>
          </a:ln>
        </p:spPr>
      </p:pic>
      <p:pic>
        <p:nvPicPr>
          <p:cNvPr id="338" name="Google Shape;338;p17"/>
          <p:cNvPicPr preferRelativeResize="0"/>
          <p:nvPr/>
        </p:nvPicPr>
        <p:blipFill rotWithShape="1">
          <a:blip r:embed="rId7">
            <a:alphaModFix/>
          </a:blip>
          <a:srcRect l="57295" t="19298" r="17102" b="30691"/>
          <a:stretch/>
        </p:blipFill>
        <p:spPr>
          <a:xfrm>
            <a:off x="4104300" y="3050300"/>
            <a:ext cx="1044226" cy="1359789"/>
          </a:xfrm>
          <a:prstGeom prst="rect">
            <a:avLst/>
          </a:prstGeom>
          <a:noFill/>
          <a:ln w="38100" cap="flat" cmpd="sng">
            <a:solidFill>
              <a:srgbClr val="5B9BD5"/>
            </a:solidFill>
            <a:prstDash val="solid"/>
            <a:round/>
            <a:headEnd type="none" w="sm" len="sm"/>
            <a:tailEnd type="none" w="sm" len="sm"/>
          </a:ln>
        </p:spPr>
      </p:pic>
      <p:cxnSp>
        <p:nvCxnSpPr>
          <p:cNvPr id="340" name="Google Shape;340;p17"/>
          <p:cNvCxnSpPr/>
          <p:nvPr/>
        </p:nvCxnSpPr>
        <p:spPr>
          <a:xfrm rot="10800000">
            <a:off x="589262" y="1912820"/>
            <a:ext cx="0" cy="389400"/>
          </a:xfrm>
          <a:prstGeom prst="straightConnector1">
            <a:avLst/>
          </a:prstGeom>
          <a:noFill/>
          <a:ln w="38100" cap="flat" cmpd="sng">
            <a:solidFill>
              <a:srgbClr val="5B9BD5"/>
            </a:solidFill>
            <a:prstDash val="solid"/>
            <a:miter lim="800000"/>
            <a:headEnd type="none" w="sm" len="sm"/>
            <a:tailEnd type="triangle" w="med" len="med"/>
          </a:ln>
        </p:spPr>
      </p:cxnSp>
      <p:pic>
        <p:nvPicPr>
          <p:cNvPr id="3074" name="Picture 2" descr="https://lh6.googleusercontent.com/MSxFshozJxF4rX37V5-P2ffaCdp-m7Awj_NksgA1uysEgD64H0DFuNHja85Skp4243nQ_6mKCFgfbHCI3687MKhTYe7PULygBBad_sEJVVPTFDqLUCyezqPLI5bLLDPidA5Um8YOXX0"/>
          <p:cNvPicPr>
            <a:picLocks noChangeAspect="1" noChangeArrowheads="1"/>
          </p:cNvPicPr>
          <p:nvPr/>
        </p:nvPicPr>
        <p:blipFill rotWithShape="1">
          <a:blip r:embed="rId8">
            <a:extLst>
              <a:ext uri="{28A0092B-C50C-407E-A947-70E740481C1C}">
                <a14:useLocalDpi xmlns:a14="http://schemas.microsoft.com/office/drawing/2010/main" val="0"/>
              </a:ext>
            </a:extLst>
          </a:blip>
          <a:srcRect l="11783" t="32045" r="9863" b="23749"/>
          <a:stretch/>
        </p:blipFill>
        <p:spPr bwMode="auto">
          <a:xfrm>
            <a:off x="6333894" y="3278461"/>
            <a:ext cx="2661425" cy="1126174"/>
          </a:xfrm>
          <a:prstGeom prst="rect">
            <a:avLst/>
          </a:prstGeom>
          <a:noFill/>
          <a:ln w="38100">
            <a:solidFill>
              <a:srgbClr val="5B9BD5"/>
            </a:solidFill>
          </a:ln>
          <a:extLst>
            <a:ext uri="{909E8E84-426E-40DD-AFC4-6F175D3DCCD1}">
              <a14:hiddenFill xmlns:a14="http://schemas.microsoft.com/office/drawing/2010/main">
                <a:solidFill>
                  <a:srgbClr val="FFFFFF"/>
                </a:solidFill>
              </a14:hiddenFill>
            </a:ext>
          </a:extLst>
        </p:spPr>
      </p:pic>
      <p:pic>
        <p:nvPicPr>
          <p:cNvPr id="37" name="Google Shape;329;p17"/>
          <p:cNvPicPr preferRelativeResize="0"/>
          <p:nvPr/>
        </p:nvPicPr>
        <p:blipFill rotWithShape="1">
          <a:blip r:embed="rId5">
            <a:alphaModFix/>
          </a:blip>
          <a:srcRect/>
          <a:stretch/>
        </p:blipFill>
        <p:spPr>
          <a:xfrm>
            <a:off x="2448357" y="3363134"/>
            <a:ext cx="516766" cy="3085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8"/>
          <p:cNvSpPr txBox="1"/>
          <p:nvPr/>
        </p:nvSpPr>
        <p:spPr>
          <a:xfrm>
            <a:off x="397950" y="253975"/>
            <a:ext cx="8396700" cy="96264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3000">
                <a:solidFill>
                  <a:schemeClr val="lt1"/>
                </a:solidFill>
                <a:latin typeface="Century Gothic"/>
                <a:ea typeface="Century Gothic"/>
                <a:cs typeface="Century Gothic"/>
                <a:sym typeface="Century Gothic"/>
              </a:rPr>
              <a:t>For more information</a:t>
            </a:r>
            <a:r>
              <a:rPr lang="en-US" sz="3000" b="0" i="0" u="none" strike="noStrike" cap="none">
                <a:solidFill>
                  <a:schemeClr val="lt1"/>
                </a:solidFill>
                <a:latin typeface="Century Gothic"/>
                <a:ea typeface="Century Gothic"/>
                <a:cs typeface="Century Gothic"/>
                <a:sym typeface="Century Gothic"/>
              </a:rPr>
              <a:t> visit: </a:t>
            </a:r>
            <a:r>
              <a:rPr lang="en-US" sz="3000" b="1" i="0" u="none" strike="noStrike" cap="none">
                <a:solidFill>
                  <a:schemeClr val="lt1"/>
                </a:solidFill>
                <a:latin typeface="Century Gothic"/>
                <a:ea typeface="Century Gothic"/>
                <a:cs typeface="Century Gothic"/>
                <a:sym typeface="Century Gothic"/>
              </a:rPr>
              <a:t>MatthewIsakowitzFellowship.org</a:t>
            </a:r>
            <a:endParaRPr sz="3000" b="1" i="0" u="none" strike="noStrike" cap="none">
              <a:solidFill>
                <a:schemeClr val="lt1"/>
              </a:solidFill>
              <a:latin typeface="Century Gothic"/>
              <a:ea typeface="Century Gothic"/>
              <a:cs typeface="Century Gothic"/>
              <a:sym typeface="Century Gothic"/>
            </a:endParaRPr>
          </a:p>
        </p:txBody>
      </p:sp>
      <p:pic>
        <p:nvPicPr>
          <p:cNvPr id="347" name="Google Shape;347;p18"/>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348" name="Google Shape;348;p18"/>
          <p:cNvPicPr preferRelativeResize="0"/>
          <p:nvPr/>
        </p:nvPicPr>
        <p:blipFill rotWithShape="1">
          <a:blip r:embed="rId4">
            <a:alphaModFix/>
          </a:blip>
          <a:srcRect/>
          <a:stretch/>
        </p:blipFill>
        <p:spPr>
          <a:xfrm>
            <a:off x="1092625" y="1355657"/>
            <a:ext cx="1489110" cy="2043597"/>
          </a:xfrm>
          <a:prstGeom prst="rect">
            <a:avLst/>
          </a:prstGeom>
          <a:noFill/>
          <a:ln>
            <a:noFill/>
          </a:ln>
        </p:spPr>
      </p:pic>
      <p:pic>
        <p:nvPicPr>
          <p:cNvPr id="349" name="Google Shape;349;p18"/>
          <p:cNvPicPr preferRelativeResize="0"/>
          <p:nvPr/>
        </p:nvPicPr>
        <p:blipFill rotWithShape="1">
          <a:blip r:embed="rId5">
            <a:alphaModFix/>
          </a:blip>
          <a:srcRect l="9701" r="18871"/>
          <a:stretch/>
        </p:blipFill>
        <p:spPr>
          <a:xfrm>
            <a:off x="6386679" y="1355660"/>
            <a:ext cx="1946246" cy="2043596"/>
          </a:xfrm>
          <a:prstGeom prst="rect">
            <a:avLst/>
          </a:prstGeom>
          <a:noFill/>
          <a:ln>
            <a:noFill/>
          </a:ln>
        </p:spPr>
      </p:pic>
      <p:pic>
        <p:nvPicPr>
          <p:cNvPr id="350" name="Google Shape;350;p18"/>
          <p:cNvPicPr preferRelativeResize="0"/>
          <p:nvPr/>
        </p:nvPicPr>
        <p:blipFill rotWithShape="1">
          <a:blip r:embed="rId6">
            <a:alphaModFix/>
          </a:blip>
          <a:srcRect l="18360"/>
          <a:stretch/>
        </p:blipFill>
        <p:spPr>
          <a:xfrm>
            <a:off x="3063875" y="1166087"/>
            <a:ext cx="2821001" cy="2303702"/>
          </a:xfrm>
          <a:prstGeom prst="rect">
            <a:avLst/>
          </a:prstGeom>
          <a:noFill/>
          <a:ln>
            <a:noFill/>
          </a:ln>
        </p:spPr>
      </p:pic>
      <p:pic>
        <p:nvPicPr>
          <p:cNvPr id="2" name="Picture 1"/>
          <p:cNvPicPr>
            <a:picLocks noChangeAspect="1"/>
          </p:cNvPicPr>
          <p:nvPr/>
        </p:nvPicPr>
        <p:blipFill>
          <a:blip r:embed="rId7"/>
          <a:stretch>
            <a:fillRect/>
          </a:stretch>
        </p:blipFill>
        <p:spPr>
          <a:xfrm>
            <a:off x="3300761" y="3523328"/>
            <a:ext cx="2391420" cy="5545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9"/>
          <p:cNvSpPr txBox="1"/>
          <p:nvPr/>
        </p:nvSpPr>
        <p:spPr>
          <a:xfrm>
            <a:off x="397950" y="3486365"/>
            <a:ext cx="8211900" cy="593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Century Gothic"/>
                <a:ea typeface="Century Gothic"/>
                <a:cs typeface="Century Gothic"/>
                <a:sym typeface="Century Gothic"/>
              </a:rPr>
              <a:t>MatthewIsakowitzFellowship.org</a:t>
            </a:r>
            <a:endParaRPr sz="3600" b="0" i="0" u="none" strike="noStrike" cap="none">
              <a:solidFill>
                <a:schemeClr val="lt1"/>
              </a:solidFill>
              <a:latin typeface="Century Gothic"/>
              <a:ea typeface="Century Gothic"/>
              <a:cs typeface="Century Gothic"/>
              <a:sym typeface="Century Gothic"/>
            </a:endParaRPr>
          </a:p>
        </p:txBody>
      </p:sp>
      <p:sp>
        <p:nvSpPr>
          <p:cNvPr id="357" name="Google Shape;357;p19"/>
          <p:cNvSpPr txBox="1"/>
          <p:nvPr/>
        </p:nvSpPr>
        <p:spPr>
          <a:xfrm>
            <a:off x="1990866" y="286263"/>
            <a:ext cx="4887600" cy="103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3600" b="1" i="1" u="none" strike="noStrike" cap="none">
                <a:solidFill>
                  <a:schemeClr val="lt1"/>
                </a:solidFill>
                <a:latin typeface="Century Gothic"/>
                <a:ea typeface="Century Gothic"/>
                <a:cs typeface="Century Gothic"/>
                <a:sym typeface="Century Gothic"/>
              </a:rPr>
              <a:t>Ad Astra</a:t>
            </a:r>
            <a:endParaRPr sz="3600" b="1" i="1" u="none" strike="noStrike" cap="none">
              <a:solidFill>
                <a:schemeClr val="lt1"/>
              </a:solidFill>
              <a:latin typeface="Century Gothic"/>
              <a:ea typeface="Century Gothic"/>
              <a:cs typeface="Century Gothic"/>
              <a:sym typeface="Century Gothic"/>
            </a:endParaRPr>
          </a:p>
        </p:txBody>
      </p:sp>
      <p:pic>
        <p:nvPicPr>
          <p:cNvPr id="358" name="Google Shape;358;p19"/>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359" name="Google Shape;359;p19"/>
          <p:cNvPicPr preferRelativeResize="0"/>
          <p:nvPr/>
        </p:nvPicPr>
        <p:blipFill rotWithShape="1">
          <a:blip r:embed="rId4">
            <a:alphaModFix/>
          </a:blip>
          <a:srcRect/>
          <a:stretch/>
        </p:blipFill>
        <p:spPr>
          <a:xfrm>
            <a:off x="3110901" y="997575"/>
            <a:ext cx="2677526" cy="2395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p:nvPr/>
        </p:nvSpPr>
        <p:spPr>
          <a:xfrm>
            <a:off x="602164" y="936750"/>
            <a:ext cx="7465735" cy="1105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The Program was created in memory of </a:t>
            </a:r>
            <a:r>
              <a:rPr lang="en-US" sz="1400" b="1" i="0" u="none" strike="noStrike" cap="none" dirty="0">
                <a:solidFill>
                  <a:srgbClr val="FFFFFF"/>
                </a:solidFill>
                <a:latin typeface="Century Gothic"/>
                <a:ea typeface="Century Gothic"/>
                <a:cs typeface="Century Gothic"/>
                <a:sym typeface="Century Gothic"/>
              </a:rPr>
              <a:t>Matthew Isakowitz</a:t>
            </a:r>
            <a:r>
              <a:rPr lang="en-US" sz="1400" b="0" i="0" u="none" strike="noStrike" cap="none" dirty="0">
                <a:solidFill>
                  <a:srgbClr val="FFFFFF"/>
                </a:solidFill>
                <a:latin typeface="Century Gothic"/>
                <a:ea typeface="Century Gothic"/>
                <a:cs typeface="Century Gothic"/>
                <a:sym typeface="Century Gothic"/>
              </a:rPr>
              <a:t> (1987–2017)</a:t>
            </a:r>
            <a:endParaRPr sz="1400" b="0" i="0" u="none" strike="noStrike" cap="none" dirty="0">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 an engineer, entrepreneur, and extraordinary individual whose </a:t>
            </a:r>
            <a:endParaRPr sz="1400" b="0" i="0" u="none" strike="noStrike" cap="none" dirty="0">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passion for commercial space exploration led to great strides in </a:t>
            </a:r>
            <a:endParaRPr sz="1400" b="0" i="0" u="none" strike="noStrike" cap="none" dirty="0">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the industry</a:t>
            </a:r>
            <a:r>
              <a:rPr lang="en-US" dirty="0">
                <a:solidFill>
                  <a:srgbClr val="FFFFFF"/>
                </a:solidFill>
                <a:latin typeface="Century Gothic"/>
                <a:ea typeface="Century Gothic"/>
                <a:cs typeface="Century Gothic"/>
                <a:sym typeface="Century Gothic"/>
              </a:rPr>
              <a:t> </a:t>
            </a:r>
            <a:r>
              <a:rPr lang="en-US" sz="1400" b="0" i="0" u="none" strike="noStrike" cap="none" dirty="0">
                <a:solidFill>
                  <a:srgbClr val="FFFFFF"/>
                </a:solidFill>
                <a:latin typeface="Century Gothic"/>
                <a:ea typeface="Century Gothic"/>
                <a:cs typeface="Century Gothic"/>
                <a:sym typeface="Century Gothic"/>
              </a:rPr>
              <a:t>and</a:t>
            </a:r>
            <a:r>
              <a:rPr lang="en-US" dirty="0">
                <a:solidFill>
                  <a:srgbClr val="FFFFFF"/>
                </a:solidFill>
                <a:latin typeface="Century Gothic"/>
                <a:ea typeface="Century Gothic"/>
                <a:cs typeface="Century Gothic"/>
                <a:sym typeface="Century Gothic"/>
              </a:rPr>
              <a:t> </a:t>
            </a:r>
            <a:r>
              <a:rPr lang="en-US" sz="1400" b="0" i="0" u="none" strike="noStrike" cap="none" dirty="0">
                <a:solidFill>
                  <a:srgbClr val="FFFFFF"/>
                </a:solidFill>
                <a:latin typeface="Century Gothic"/>
                <a:ea typeface="Century Gothic"/>
                <a:cs typeface="Century Gothic"/>
                <a:sym typeface="Century Gothic"/>
              </a:rPr>
              <a:t>inspired all who knew him.</a:t>
            </a:r>
            <a:endParaRPr sz="1400" b="0" i="0" u="none" strike="noStrike" cap="none" dirty="0">
              <a:solidFill>
                <a:schemeClr val="lt1"/>
              </a:solidFill>
              <a:latin typeface="Century Gothic"/>
              <a:ea typeface="Century Gothic"/>
              <a:cs typeface="Century Gothic"/>
              <a:sym typeface="Century Gothic"/>
            </a:endParaRPr>
          </a:p>
        </p:txBody>
      </p:sp>
      <p:sp>
        <p:nvSpPr>
          <p:cNvPr id="47" name="Google Shape;47;p8"/>
          <p:cNvSpPr txBox="1"/>
          <p:nvPr/>
        </p:nvSpPr>
        <p:spPr>
          <a:xfrm>
            <a:off x="359575" y="253975"/>
            <a:ext cx="8396700" cy="759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3500" b="1" i="0" u="none" strike="noStrike" cap="none">
                <a:solidFill>
                  <a:srgbClr val="FFFFFF"/>
                </a:solidFill>
                <a:latin typeface="Century Gothic"/>
                <a:ea typeface="Century Gothic"/>
                <a:cs typeface="Century Gothic"/>
                <a:sym typeface="Century Gothic"/>
              </a:rPr>
              <a:t>Who </a:t>
            </a:r>
            <a:r>
              <a:rPr lang="en-US" sz="3500" b="1">
                <a:solidFill>
                  <a:srgbClr val="FFFFFF"/>
                </a:solidFill>
                <a:latin typeface="Century Gothic"/>
                <a:ea typeface="Century Gothic"/>
                <a:cs typeface="Century Gothic"/>
                <a:sym typeface="Century Gothic"/>
              </a:rPr>
              <a:t>I</a:t>
            </a:r>
            <a:r>
              <a:rPr lang="en-US" sz="3500" b="1" i="0" u="none" strike="noStrike" cap="none">
                <a:solidFill>
                  <a:srgbClr val="FFFFFF"/>
                </a:solidFill>
                <a:latin typeface="Century Gothic"/>
                <a:ea typeface="Century Gothic"/>
                <a:cs typeface="Century Gothic"/>
                <a:sym typeface="Century Gothic"/>
              </a:rPr>
              <a:t>nspired the </a:t>
            </a:r>
            <a:r>
              <a:rPr lang="en-US" sz="3500" b="1">
                <a:solidFill>
                  <a:srgbClr val="FFFFFF"/>
                </a:solidFill>
                <a:latin typeface="Century Gothic"/>
                <a:ea typeface="Century Gothic"/>
                <a:cs typeface="Century Gothic"/>
                <a:sym typeface="Century Gothic"/>
              </a:rPr>
              <a:t>P</a:t>
            </a:r>
            <a:r>
              <a:rPr lang="en-US" sz="3500" b="1" i="0" u="none" strike="noStrike" cap="none">
                <a:solidFill>
                  <a:srgbClr val="FFFFFF"/>
                </a:solidFill>
                <a:latin typeface="Century Gothic"/>
                <a:ea typeface="Century Gothic"/>
                <a:cs typeface="Century Gothic"/>
                <a:sym typeface="Century Gothic"/>
              </a:rPr>
              <a:t>rogram?</a:t>
            </a:r>
            <a:endParaRPr sz="3500" b="1" i="0" u="none" strike="noStrike" cap="none">
              <a:solidFill>
                <a:schemeClr val="lt1"/>
              </a:solidFill>
              <a:latin typeface="Century Gothic"/>
              <a:ea typeface="Century Gothic"/>
              <a:cs typeface="Century Gothic"/>
              <a:sym typeface="Century Gothic"/>
            </a:endParaRPr>
          </a:p>
        </p:txBody>
      </p:sp>
      <p:pic>
        <p:nvPicPr>
          <p:cNvPr id="48" name="Google Shape;48;p8"/>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49" name="Google Shape;49;p8"/>
          <p:cNvPicPr preferRelativeResize="0"/>
          <p:nvPr/>
        </p:nvPicPr>
        <p:blipFill rotWithShape="1">
          <a:blip r:embed="rId4">
            <a:alphaModFix/>
          </a:blip>
          <a:srcRect/>
          <a:stretch/>
        </p:blipFill>
        <p:spPr>
          <a:xfrm>
            <a:off x="6425237" y="1197037"/>
            <a:ext cx="2264825" cy="2026500"/>
          </a:xfrm>
          <a:prstGeom prst="rect">
            <a:avLst/>
          </a:prstGeom>
          <a:noFill/>
          <a:ln>
            <a:noFill/>
          </a:ln>
        </p:spPr>
      </p:pic>
      <p:sp>
        <p:nvSpPr>
          <p:cNvPr id="50" name="Google Shape;50;p8"/>
          <p:cNvSpPr txBox="1"/>
          <p:nvPr/>
        </p:nvSpPr>
        <p:spPr>
          <a:xfrm>
            <a:off x="2500439" y="3299725"/>
            <a:ext cx="5933535" cy="8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The Program seeks to instill that same enthusiasm into the next generation of commercial spaceflight leaders by providing impactful career training to those who embody Matthew's drive for exploring our universe to help better humankind.</a:t>
            </a:r>
            <a:endParaRPr sz="1400" b="0" i="0" u="none" strike="noStrike" cap="none" dirty="0">
              <a:solidFill>
                <a:srgbClr val="FFFFFF"/>
              </a:solidFill>
              <a:latin typeface="Century Gothic"/>
              <a:ea typeface="Century Gothic"/>
              <a:cs typeface="Century Gothic"/>
              <a:sym typeface="Century Gothic"/>
            </a:endParaRPr>
          </a:p>
        </p:txBody>
      </p:sp>
      <p:pic>
        <p:nvPicPr>
          <p:cNvPr id="51" name="Google Shape;51;p8"/>
          <p:cNvPicPr preferRelativeResize="0"/>
          <p:nvPr/>
        </p:nvPicPr>
        <p:blipFill rotWithShape="1">
          <a:blip r:embed="rId5">
            <a:alphaModFix/>
          </a:blip>
          <a:srcRect l="5311" t="5044" b="14749"/>
          <a:stretch/>
        </p:blipFill>
        <p:spPr>
          <a:xfrm>
            <a:off x="4443528" y="1785025"/>
            <a:ext cx="1867400" cy="1390650"/>
          </a:xfrm>
          <a:prstGeom prst="rect">
            <a:avLst/>
          </a:prstGeom>
          <a:noFill/>
          <a:ln>
            <a:noFill/>
          </a:ln>
        </p:spPr>
      </p:pic>
      <p:pic>
        <p:nvPicPr>
          <p:cNvPr id="52" name="Google Shape;52;p8"/>
          <p:cNvPicPr preferRelativeResize="0"/>
          <p:nvPr/>
        </p:nvPicPr>
        <p:blipFill rotWithShape="1">
          <a:blip r:embed="rId6">
            <a:alphaModFix/>
          </a:blip>
          <a:srcRect/>
          <a:stretch/>
        </p:blipFill>
        <p:spPr>
          <a:xfrm>
            <a:off x="2500440" y="1737150"/>
            <a:ext cx="1828800" cy="1486375"/>
          </a:xfrm>
          <a:prstGeom prst="rect">
            <a:avLst/>
          </a:prstGeom>
          <a:noFill/>
          <a:ln>
            <a:noFill/>
          </a:ln>
        </p:spPr>
      </p:pic>
      <p:pic>
        <p:nvPicPr>
          <p:cNvPr id="1026" name="Picture 2" descr="https://lh5.googleusercontent.com/6ADFR5b2q5JyOGWZrxs3_7d_dlzYs4VEUgr7FreNwkOMEmaTjcUnKhE5DM6NycZIZqF6swU-vVJOYzh51chNdFfgHWYVssV-6Q971hw-_bQZ-nBJ4Pii9C-CY99sPH1J9_YNf65sGE8"/>
          <p:cNvPicPr>
            <a:picLocks noChangeAspect="1" noChangeArrowheads="1"/>
          </p:cNvPicPr>
          <p:nvPr/>
        </p:nvPicPr>
        <p:blipFill rotWithShape="1">
          <a:blip r:embed="rId7">
            <a:extLst>
              <a:ext uri="{28A0092B-C50C-407E-A947-70E740481C1C}">
                <a14:useLocalDpi xmlns:a14="http://schemas.microsoft.com/office/drawing/2010/main" val="0"/>
              </a:ext>
            </a:extLst>
          </a:blip>
          <a:srcRect l="15122" t="6426" b="7916"/>
          <a:stretch/>
        </p:blipFill>
        <p:spPr bwMode="auto">
          <a:xfrm>
            <a:off x="602165" y="1858543"/>
            <a:ext cx="1797436" cy="2334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60" name="Google Shape;60;p9" descr="Related image"/>
          <p:cNvPicPr preferRelativeResize="0"/>
          <p:nvPr/>
        </p:nvPicPr>
        <p:blipFill rotWithShape="1">
          <a:blip r:embed="rId4">
            <a:alphaModFix/>
          </a:blip>
          <a:srcRect b="5775"/>
          <a:stretch/>
        </p:blipFill>
        <p:spPr>
          <a:xfrm>
            <a:off x="237375" y="2029725"/>
            <a:ext cx="8676000" cy="2543174"/>
          </a:xfrm>
          <a:prstGeom prst="rect">
            <a:avLst/>
          </a:prstGeom>
          <a:noFill/>
          <a:ln>
            <a:noFill/>
          </a:ln>
        </p:spPr>
      </p:pic>
      <p:grpSp>
        <p:nvGrpSpPr>
          <p:cNvPr id="61" name="Google Shape;61;p9"/>
          <p:cNvGrpSpPr/>
          <p:nvPr/>
        </p:nvGrpSpPr>
        <p:grpSpPr>
          <a:xfrm>
            <a:off x="293720" y="3324525"/>
            <a:ext cx="4216878" cy="1177226"/>
            <a:chOff x="939801" y="1518502"/>
            <a:chExt cx="7709100" cy="1327200"/>
          </a:xfrm>
        </p:grpSpPr>
        <p:sp>
          <p:nvSpPr>
            <p:cNvPr id="62" name="Google Shape;62;p9"/>
            <p:cNvSpPr/>
            <p:nvPr/>
          </p:nvSpPr>
          <p:spPr>
            <a:xfrm>
              <a:off x="939801" y="1518502"/>
              <a:ext cx="7709100" cy="13272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63" name="Google Shape;63;p9"/>
            <p:cNvSpPr/>
            <p:nvPr/>
          </p:nvSpPr>
          <p:spPr>
            <a:xfrm>
              <a:off x="939802" y="1725454"/>
              <a:ext cx="3141600" cy="6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Summit</a:t>
              </a:r>
              <a:endParaRPr sz="3300" b="1" i="0" u="none" strike="noStrike" cap="none">
                <a:solidFill>
                  <a:srgbClr val="FFFFFF"/>
                </a:solidFill>
                <a:latin typeface="Century Gothic"/>
                <a:ea typeface="Century Gothic"/>
                <a:cs typeface="Century Gothic"/>
                <a:sym typeface="Century Gothic"/>
              </a:endParaRPr>
            </a:p>
          </p:txBody>
        </p:sp>
      </p:grpSp>
      <p:grpSp>
        <p:nvGrpSpPr>
          <p:cNvPr id="64" name="Google Shape;64;p9"/>
          <p:cNvGrpSpPr/>
          <p:nvPr/>
        </p:nvGrpSpPr>
        <p:grpSpPr>
          <a:xfrm>
            <a:off x="4511310" y="3311053"/>
            <a:ext cx="4315253" cy="1183464"/>
            <a:chOff x="759955" y="1518502"/>
            <a:chExt cx="7888946" cy="1327200"/>
          </a:xfrm>
        </p:grpSpPr>
        <p:sp>
          <p:nvSpPr>
            <p:cNvPr id="65" name="Google Shape;65;p9"/>
            <p:cNvSpPr/>
            <p:nvPr/>
          </p:nvSpPr>
          <p:spPr>
            <a:xfrm>
              <a:off x="939801" y="1518502"/>
              <a:ext cx="7709100" cy="13272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66" name="Google Shape;66;p9"/>
            <p:cNvSpPr/>
            <p:nvPr/>
          </p:nvSpPr>
          <p:spPr>
            <a:xfrm>
              <a:off x="759955" y="1725454"/>
              <a:ext cx="4874400" cy="6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Networking</a:t>
              </a:r>
              <a:endParaRPr sz="3300" b="1" i="0" u="none" strike="noStrike" cap="none">
                <a:solidFill>
                  <a:srgbClr val="FFFFFF"/>
                </a:solidFill>
                <a:latin typeface="Century Gothic"/>
                <a:ea typeface="Century Gothic"/>
                <a:cs typeface="Century Gothic"/>
                <a:sym typeface="Century Gothic"/>
              </a:endParaRPr>
            </a:p>
          </p:txBody>
        </p:sp>
      </p:grpSp>
      <p:grpSp>
        <p:nvGrpSpPr>
          <p:cNvPr id="67" name="Google Shape;67;p9"/>
          <p:cNvGrpSpPr/>
          <p:nvPr/>
        </p:nvGrpSpPr>
        <p:grpSpPr>
          <a:xfrm>
            <a:off x="4609685" y="2045528"/>
            <a:ext cx="4216878" cy="1183464"/>
            <a:chOff x="939801" y="1518502"/>
            <a:chExt cx="7709100" cy="1327200"/>
          </a:xfrm>
        </p:grpSpPr>
        <p:sp>
          <p:nvSpPr>
            <p:cNvPr id="68" name="Google Shape;68;p9"/>
            <p:cNvSpPr/>
            <p:nvPr/>
          </p:nvSpPr>
          <p:spPr>
            <a:xfrm>
              <a:off x="939801" y="1518502"/>
              <a:ext cx="7709100" cy="13272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69" name="Google Shape;69;p9"/>
            <p:cNvSpPr/>
            <p:nvPr/>
          </p:nvSpPr>
          <p:spPr>
            <a:xfrm>
              <a:off x="939802" y="1725454"/>
              <a:ext cx="4480200" cy="6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Mentorship</a:t>
              </a:r>
              <a:endParaRPr sz="3300" b="1" i="0" u="none" strike="noStrike" cap="none">
                <a:solidFill>
                  <a:srgbClr val="FFFFFF"/>
                </a:solidFill>
                <a:latin typeface="Century Gothic"/>
                <a:ea typeface="Century Gothic"/>
                <a:cs typeface="Century Gothic"/>
                <a:sym typeface="Century Gothic"/>
              </a:endParaRPr>
            </a:p>
          </p:txBody>
        </p:sp>
      </p:grpSp>
      <p:sp>
        <p:nvSpPr>
          <p:cNvPr id="70" name="Google Shape;70;p9"/>
          <p:cNvSpPr/>
          <p:nvPr/>
        </p:nvSpPr>
        <p:spPr>
          <a:xfrm>
            <a:off x="293781" y="2029734"/>
            <a:ext cx="4217700" cy="11835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71" name="Google Shape;71;p9"/>
          <p:cNvSpPr/>
          <p:nvPr/>
        </p:nvSpPr>
        <p:spPr>
          <a:xfrm>
            <a:off x="328107" y="2251105"/>
            <a:ext cx="2185800" cy="72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Internship</a:t>
            </a:r>
            <a:endParaRPr sz="3300" b="1" i="0" u="none" strike="noStrike" cap="none">
              <a:solidFill>
                <a:srgbClr val="FFFFFF"/>
              </a:solidFill>
              <a:latin typeface="Century Gothic"/>
              <a:ea typeface="Century Gothic"/>
              <a:cs typeface="Century Gothic"/>
              <a:sym typeface="Century Gothic"/>
            </a:endParaRPr>
          </a:p>
        </p:txBody>
      </p:sp>
      <p:sp>
        <p:nvSpPr>
          <p:cNvPr id="72" name="Google Shape;72;p9"/>
          <p:cNvSpPr txBox="1"/>
          <p:nvPr/>
        </p:nvSpPr>
        <p:spPr>
          <a:xfrm>
            <a:off x="234000" y="57067"/>
            <a:ext cx="8676000" cy="75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000" b="1" i="0" u="none" strike="noStrike" cap="none">
                <a:solidFill>
                  <a:srgbClr val="F3F3F3"/>
                </a:solidFill>
                <a:latin typeface="Century Gothic"/>
                <a:ea typeface="Century Gothic"/>
                <a:cs typeface="Century Gothic"/>
                <a:sym typeface="Century Gothic"/>
              </a:rPr>
              <a:t>What is the</a:t>
            </a:r>
            <a:br>
              <a:rPr lang="en-US" sz="3000" b="1" i="0" u="none" strike="noStrike" cap="none">
                <a:solidFill>
                  <a:srgbClr val="F3F3F3"/>
                </a:solidFill>
                <a:latin typeface="Century Gothic"/>
                <a:ea typeface="Century Gothic"/>
                <a:cs typeface="Century Gothic"/>
                <a:sym typeface="Century Gothic"/>
              </a:rPr>
            </a:br>
            <a:r>
              <a:rPr lang="en-US" sz="3000" b="1" i="0" u="none" strike="noStrike" cap="none">
                <a:solidFill>
                  <a:srgbClr val="F3F3F3"/>
                </a:solidFill>
                <a:latin typeface="Century Gothic"/>
                <a:ea typeface="Century Gothic"/>
                <a:cs typeface="Century Gothic"/>
                <a:sym typeface="Century Gothic"/>
              </a:rPr>
              <a:t>Matthew Isakowitz Fellowship Program?</a:t>
            </a:r>
            <a:endParaRPr sz="3000" b="1" i="0" u="none" strike="noStrike" cap="none">
              <a:solidFill>
                <a:srgbClr val="F3F3F3"/>
              </a:solidFill>
              <a:latin typeface="Century Gothic"/>
              <a:ea typeface="Century Gothic"/>
              <a:cs typeface="Century Gothic"/>
              <a:sym typeface="Century Gothic"/>
            </a:endParaRPr>
          </a:p>
        </p:txBody>
      </p:sp>
      <p:pic>
        <p:nvPicPr>
          <p:cNvPr id="73" name="Google Shape;73;p9"/>
          <p:cNvPicPr preferRelativeResize="0"/>
          <p:nvPr/>
        </p:nvPicPr>
        <p:blipFill rotWithShape="1">
          <a:blip r:embed="rId5">
            <a:alphaModFix/>
          </a:blip>
          <a:srcRect/>
          <a:stretch/>
        </p:blipFill>
        <p:spPr>
          <a:xfrm>
            <a:off x="2678419" y="2112934"/>
            <a:ext cx="1485213" cy="1048590"/>
          </a:xfrm>
          <a:prstGeom prst="rect">
            <a:avLst/>
          </a:prstGeom>
          <a:noFill/>
          <a:ln>
            <a:noFill/>
          </a:ln>
        </p:spPr>
      </p:pic>
      <p:pic>
        <p:nvPicPr>
          <p:cNvPr id="74" name="Google Shape;74;p9" descr="a8153c3c-c949-4954-9bf9-00f2ac90ffe5@namprd09"/>
          <p:cNvPicPr preferRelativeResize="0"/>
          <p:nvPr/>
        </p:nvPicPr>
        <p:blipFill rotWithShape="1">
          <a:blip r:embed="rId6">
            <a:alphaModFix/>
          </a:blip>
          <a:srcRect/>
          <a:stretch/>
        </p:blipFill>
        <p:spPr>
          <a:xfrm>
            <a:off x="7123801" y="3369703"/>
            <a:ext cx="1492460" cy="1066099"/>
          </a:xfrm>
          <a:prstGeom prst="rect">
            <a:avLst/>
          </a:prstGeom>
          <a:noFill/>
          <a:ln>
            <a:noFill/>
          </a:ln>
        </p:spPr>
      </p:pic>
      <p:pic>
        <p:nvPicPr>
          <p:cNvPr id="75" name="Google Shape;75;p9"/>
          <p:cNvPicPr preferRelativeResize="0"/>
          <p:nvPr/>
        </p:nvPicPr>
        <p:blipFill rotWithShape="1">
          <a:blip r:embed="rId7">
            <a:alphaModFix/>
          </a:blip>
          <a:srcRect t="-10917"/>
          <a:stretch/>
        </p:blipFill>
        <p:spPr>
          <a:xfrm>
            <a:off x="2678419" y="3262543"/>
            <a:ext cx="1485213" cy="1179993"/>
          </a:xfrm>
          <a:prstGeom prst="rect">
            <a:avLst/>
          </a:prstGeom>
          <a:noFill/>
          <a:ln>
            <a:noFill/>
          </a:ln>
        </p:spPr>
      </p:pic>
      <p:pic>
        <p:nvPicPr>
          <p:cNvPr id="76" name="Google Shape;76;p9"/>
          <p:cNvPicPr preferRelativeResize="0"/>
          <p:nvPr/>
        </p:nvPicPr>
        <p:blipFill rotWithShape="1">
          <a:blip r:embed="rId8">
            <a:alphaModFix/>
          </a:blip>
          <a:srcRect/>
          <a:stretch/>
        </p:blipFill>
        <p:spPr>
          <a:xfrm>
            <a:off x="7119820" y="2127008"/>
            <a:ext cx="1500421" cy="1048590"/>
          </a:xfrm>
          <a:prstGeom prst="rect">
            <a:avLst/>
          </a:prstGeom>
          <a:noFill/>
          <a:ln>
            <a:noFill/>
          </a:ln>
        </p:spPr>
      </p:pic>
      <p:sp>
        <p:nvSpPr>
          <p:cNvPr id="77" name="Google Shape;77;p9"/>
          <p:cNvSpPr txBox="1"/>
          <p:nvPr/>
        </p:nvSpPr>
        <p:spPr>
          <a:xfrm>
            <a:off x="0" y="979425"/>
            <a:ext cx="9055200" cy="10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Century Gothic"/>
                <a:ea typeface="Century Gothic"/>
                <a:cs typeface="Century Gothic"/>
                <a:sym typeface="Century Gothic"/>
              </a:rPr>
              <a:t>The Fellowship is designed to inspire and grow </a:t>
            </a:r>
            <a:endParaRPr sz="1800" dirty="0">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1800" dirty="0">
                <a:solidFill>
                  <a:srgbClr val="FFFFFF"/>
                </a:solidFill>
                <a:latin typeface="Century Gothic"/>
                <a:ea typeface="Century Gothic"/>
                <a:cs typeface="Century Gothic"/>
                <a:sym typeface="Century Gothic"/>
              </a:rPr>
              <a:t>the next generation of young men and women to be the </a:t>
            </a:r>
            <a:endParaRPr sz="1800" dirty="0">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1800" dirty="0">
                <a:solidFill>
                  <a:srgbClr val="FFFFFF"/>
                </a:solidFill>
                <a:latin typeface="Century Gothic"/>
                <a:ea typeface="Century Gothic"/>
                <a:cs typeface="Century Gothic"/>
                <a:sym typeface="Century Gothic"/>
              </a:rPr>
              <a:t>future innovators, entrepreneurs, and leaders of the commercial space industry.</a:t>
            </a:r>
            <a:endParaRPr sz="1800"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endParaRPr>
          </a:p>
        </p:txBody>
      </p:sp>
      <p:sp>
        <p:nvSpPr>
          <p:cNvPr id="2" name="Rectangle 1"/>
          <p:cNvSpPr/>
          <p:nvPr/>
        </p:nvSpPr>
        <p:spPr>
          <a:xfrm>
            <a:off x="328107" y="4613042"/>
            <a:ext cx="8498456" cy="800219"/>
          </a:xfrm>
          <a:prstGeom prst="rect">
            <a:avLst/>
          </a:prstGeom>
        </p:spPr>
        <p:txBody>
          <a:bodyPr wrap="square">
            <a:spAutoFit/>
          </a:bodyPr>
          <a:lstStyle/>
          <a:p>
            <a:pPr algn="ctr"/>
            <a:r>
              <a:rPr lang="en-US" sz="1800" dirty="0">
                <a:solidFill>
                  <a:srgbClr val="FFFFFF"/>
                </a:solidFill>
                <a:latin typeface="Century Gothic" panose="020B0502020202020204" pitchFamily="34" charset="0"/>
              </a:rPr>
              <a:t>Open to current college juniors, seniors, and graduate students</a:t>
            </a:r>
            <a:endParaRPr lang="en-US" sz="1800" dirty="0"/>
          </a:p>
          <a:p>
            <a:br>
              <a:rPr lang="en-US" dirty="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0"/>
          <p:cNvPicPr preferRelativeResize="0"/>
          <p:nvPr/>
        </p:nvPicPr>
        <p:blipFill rotWithShape="1">
          <a:blip r:embed="rId3">
            <a:alphaModFix/>
          </a:blip>
          <a:srcRect/>
          <a:stretch/>
        </p:blipFill>
        <p:spPr>
          <a:xfrm>
            <a:off x="1465310" y="954075"/>
            <a:ext cx="953534" cy="953534"/>
          </a:xfrm>
          <a:prstGeom prst="rect">
            <a:avLst/>
          </a:prstGeom>
          <a:noFill/>
          <a:ln>
            <a:noFill/>
          </a:ln>
        </p:spPr>
      </p:pic>
      <p:pic>
        <p:nvPicPr>
          <p:cNvPr id="84" name="Google Shape;84;p10"/>
          <p:cNvPicPr preferRelativeResize="0"/>
          <p:nvPr/>
        </p:nvPicPr>
        <p:blipFill rotWithShape="1">
          <a:blip r:embed="rId4">
            <a:alphaModFix/>
          </a:blip>
          <a:srcRect/>
          <a:stretch/>
        </p:blipFill>
        <p:spPr>
          <a:xfrm>
            <a:off x="2471087" y="973298"/>
            <a:ext cx="928141" cy="928141"/>
          </a:xfrm>
          <a:prstGeom prst="rect">
            <a:avLst/>
          </a:prstGeom>
          <a:noFill/>
          <a:ln>
            <a:noFill/>
          </a:ln>
        </p:spPr>
      </p:pic>
      <p:pic>
        <p:nvPicPr>
          <p:cNvPr id="85" name="Google Shape;85;p10"/>
          <p:cNvPicPr preferRelativeResize="0"/>
          <p:nvPr/>
        </p:nvPicPr>
        <p:blipFill rotWithShape="1">
          <a:blip r:embed="rId5">
            <a:alphaModFix/>
          </a:blip>
          <a:srcRect/>
          <a:stretch/>
        </p:blipFill>
        <p:spPr>
          <a:xfrm>
            <a:off x="3465737" y="979864"/>
            <a:ext cx="928140" cy="928140"/>
          </a:xfrm>
          <a:prstGeom prst="rect">
            <a:avLst/>
          </a:prstGeom>
          <a:noFill/>
          <a:ln>
            <a:noFill/>
          </a:ln>
        </p:spPr>
      </p:pic>
      <p:pic>
        <p:nvPicPr>
          <p:cNvPr id="86" name="Google Shape;86;p10"/>
          <p:cNvPicPr preferRelativeResize="0"/>
          <p:nvPr/>
        </p:nvPicPr>
        <p:blipFill rotWithShape="1">
          <a:blip r:embed="rId6">
            <a:alphaModFix/>
          </a:blip>
          <a:srcRect/>
          <a:stretch/>
        </p:blipFill>
        <p:spPr>
          <a:xfrm>
            <a:off x="4446121" y="981012"/>
            <a:ext cx="928139" cy="928139"/>
          </a:xfrm>
          <a:prstGeom prst="rect">
            <a:avLst/>
          </a:prstGeom>
          <a:noFill/>
          <a:ln>
            <a:noFill/>
          </a:ln>
        </p:spPr>
      </p:pic>
      <p:pic>
        <p:nvPicPr>
          <p:cNvPr id="87" name="Google Shape;87;p10"/>
          <p:cNvPicPr preferRelativeResize="0"/>
          <p:nvPr/>
        </p:nvPicPr>
        <p:blipFill rotWithShape="1">
          <a:blip r:embed="rId7">
            <a:alphaModFix/>
          </a:blip>
          <a:srcRect/>
          <a:stretch/>
        </p:blipFill>
        <p:spPr>
          <a:xfrm>
            <a:off x="5440770" y="992048"/>
            <a:ext cx="928139" cy="928139"/>
          </a:xfrm>
          <a:prstGeom prst="rect">
            <a:avLst/>
          </a:prstGeom>
          <a:noFill/>
          <a:ln>
            <a:noFill/>
          </a:ln>
        </p:spPr>
      </p:pic>
      <p:pic>
        <p:nvPicPr>
          <p:cNvPr id="88" name="Google Shape;88;p10"/>
          <p:cNvPicPr preferRelativeResize="0"/>
          <p:nvPr/>
        </p:nvPicPr>
        <p:blipFill rotWithShape="1">
          <a:blip r:embed="rId8">
            <a:alphaModFix/>
          </a:blip>
          <a:srcRect/>
          <a:stretch/>
        </p:blipFill>
        <p:spPr>
          <a:xfrm>
            <a:off x="6435419" y="992048"/>
            <a:ext cx="928139" cy="928139"/>
          </a:xfrm>
          <a:prstGeom prst="rect">
            <a:avLst/>
          </a:prstGeom>
          <a:noFill/>
          <a:ln>
            <a:noFill/>
          </a:ln>
        </p:spPr>
      </p:pic>
      <p:pic>
        <p:nvPicPr>
          <p:cNvPr id="89" name="Google Shape;89;p10"/>
          <p:cNvPicPr preferRelativeResize="0"/>
          <p:nvPr/>
        </p:nvPicPr>
        <p:blipFill rotWithShape="1">
          <a:blip r:embed="rId9">
            <a:alphaModFix/>
          </a:blip>
          <a:srcRect/>
          <a:stretch/>
        </p:blipFill>
        <p:spPr>
          <a:xfrm>
            <a:off x="1465310" y="1976386"/>
            <a:ext cx="953534" cy="953534"/>
          </a:xfrm>
          <a:prstGeom prst="rect">
            <a:avLst/>
          </a:prstGeom>
          <a:noFill/>
          <a:ln>
            <a:noFill/>
          </a:ln>
        </p:spPr>
      </p:pic>
      <p:pic>
        <p:nvPicPr>
          <p:cNvPr id="90" name="Google Shape;90;p10"/>
          <p:cNvPicPr preferRelativeResize="0"/>
          <p:nvPr/>
        </p:nvPicPr>
        <p:blipFill rotWithShape="1">
          <a:blip r:embed="rId10">
            <a:alphaModFix/>
          </a:blip>
          <a:srcRect/>
          <a:stretch/>
        </p:blipFill>
        <p:spPr>
          <a:xfrm>
            <a:off x="2930789" y="3978875"/>
            <a:ext cx="934656" cy="934656"/>
          </a:xfrm>
          <a:prstGeom prst="rect">
            <a:avLst/>
          </a:prstGeom>
          <a:noFill/>
          <a:ln>
            <a:noFill/>
          </a:ln>
        </p:spPr>
      </p:pic>
      <p:pic>
        <p:nvPicPr>
          <p:cNvPr id="91" name="Google Shape;91;p10"/>
          <p:cNvPicPr preferRelativeResize="0"/>
          <p:nvPr/>
        </p:nvPicPr>
        <p:blipFill rotWithShape="1">
          <a:blip r:embed="rId11">
            <a:alphaModFix/>
          </a:blip>
          <a:srcRect/>
          <a:stretch/>
        </p:blipFill>
        <p:spPr>
          <a:xfrm>
            <a:off x="3465737" y="1970338"/>
            <a:ext cx="930107" cy="930107"/>
          </a:xfrm>
          <a:prstGeom prst="rect">
            <a:avLst/>
          </a:prstGeom>
          <a:noFill/>
          <a:ln>
            <a:noFill/>
          </a:ln>
        </p:spPr>
      </p:pic>
      <p:pic>
        <p:nvPicPr>
          <p:cNvPr id="92" name="Google Shape;92;p10"/>
          <p:cNvPicPr preferRelativeResize="0"/>
          <p:nvPr/>
        </p:nvPicPr>
        <p:blipFill rotWithShape="1">
          <a:blip r:embed="rId12">
            <a:alphaModFix/>
          </a:blip>
          <a:srcRect/>
          <a:stretch/>
        </p:blipFill>
        <p:spPr>
          <a:xfrm>
            <a:off x="4449204" y="1970338"/>
            <a:ext cx="921972" cy="921972"/>
          </a:xfrm>
          <a:prstGeom prst="rect">
            <a:avLst/>
          </a:prstGeom>
          <a:noFill/>
          <a:ln>
            <a:noFill/>
          </a:ln>
        </p:spPr>
      </p:pic>
      <p:pic>
        <p:nvPicPr>
          <p:cNvPr id="93" name="Google Shape;93;p10"/>
          <p:cNvPicPr preferRelativeResize="0"/>
          <p:nvPr/>
        </p:nvPicPr>
        <p:blipFill rotWithShape="1">
          <a:blip r:embed="rId13">
            <a:alphaModFix/>
          </a:blip>
          <a:srcRect/>
          <a:stretch/>
        </p:blipFill>
        <p:spPr>
          <a:xfrm>
            <a:off x="5443839" y="1975884"/>
            <a:ext cx="910880" cy="910880"/>
          </a:xfrm>
          <a:prstGeom prst="rect">
            <a:avLst/>
          </a:prstGeom>
          <a:noFill/>
          <a:ln>
            <a:noFill/>
          </a:ln>
        </p:spPr>
      </p:pic>
      <p:pic>
        <p:nvPicPr>
          <p:cNvPr id="94" name="Google Shape;94;p10"/>
          <p:cNvPicPr preferRelativeResize="0"/>
          <p:nvPr/>
        </p:nvPicPr>
        <p:blipFill rotWithShape="1">
          <a:blip r:embed="rId14">
            <a:alphaModFix/>
          </a:blip>
          <a:srcRect/>
          <a:stretch/>
        </p:blipFill>
        <p:spPr>
          <a:xfrm>
            <a:off x="6435419" y="1970338"/>
            <a:ext cx="921972" cy="921972"/>
          </a:xfrm>
          <a:prstGeom prst="rect">
            <a:avLst/>
          </a:prstGeom>
          <a:noFill/>
          <a:ln>
            <a:noFill/>
          </a:ln>
        </p:spPr>
      </p:pic>
      <p:pic>
        <p:nvPicPr>
          <p:cNvPr id="95" name="Google Shape;95;p10"/>
          <p:cNvPicPr preferRelativeResize="0"/>
          <p:nvPr/>
        </p:nvPicPr>
        <p:blipFill rotWithShape="1">
          <a:blip r:embed="rId15">
            <a:alphaModFix/>
          </a:blip>
          <a:srcRect/>
          <a:stretch/>
        </p:blipFill>
        <p:spPr>
          <a:xfrm>
            <a:off x="1465310" y="2998697"/>
            <a:ext cx="924831" cy="924831"/>
          </a:xfrm>
          <a:prstGeom prst="rect">
            <a:avLst/>
          </a:prstGeom>
          <a:noFill/>
          <a:ln>
            <a:noFill/>
          </a:ln>
        </p:spPr>
      </p:pic>
      <p:pic>
        <p:nvPicPr>
          <p:cNvPr id="96" name="Google Shape;96;p10"/>
          <p:cNvPicPr preferRelativeResize="0"/>
          <p:nvPr/>
        </p:nvPicPr>
        <p:blipFill rotWithShape="1">
          <a:blip r:embed="rId16">
            <a:alphaModFix/>
          </a:blip>
          <a:srcRect/>
          <a:stretch/>
        </p:blipFill>
        <p:spPr>
          <a:xfrm>
            <a:off x="4943699" y="3973977"/>
            <a:ext cx="924830" cy="924830"/>
          </a:xfrm>
          <a:prstGeom prst="rect">
            <a:avLst/>
          </a:prstGeom>
          <a:noFill/>
          <a:ln>
            <a:noFill/>
          </a:ln>
        </p:spPr>
      </p:pic>
      <p:pic>
        <p:nvPicPr>
          <p:cNvPr id="97" name="Google Shape;97;p10"/>
          <p:cNvPicPr preferRelativeResize="0"/>
          <p:nvPr/>
        </p:nvPicPr>
        <p:blipFill rotWithShape="1">
          <a:blip r:embed="rId17">
            <a:alphaModFix/>
          </a:blip>
          <a:srcRect/>
          <a:stretch/>
        </p:blipFill>
        <p:spPr>
          <a:xfrm>
            <a:off x="3476863" y="2962779"/>
            <a:ext cx="921972" cy="920128"/>
          </a:xfrm>
          <a:prstGeom prst="rect">
            <a:avLst/>
          </a:prstGeom>
          <a:noFill/>
          <a:ln>
            <a:noFill/>
          </a:ln>
        </p:spPr>
      </p:pic>
      <p:pic>
        <p:nvPicPr>
          <p:cNvPr id="98" name="Google Shape;98;p10"/>
          <p:cNvPicPr preferRelativeResize="0"/>
          <p:nvPr/>
        </p:nvPicPr>
        <p:blipFill rotWithShape="1">
          <a:blip r:embed="rId18">
            <a:alphaModFix/>
          </a:blip>
          <a:srcRect/>
          <a:stretch/>
        </p:blipFill>
        <p:spPr>
          <a:xfrm>
            <a:off x="5440770" y="2972480"/>
            <a:ext cx="921972" cy="921972"/>
          </a:xfrm>
          <a:prstGeom prst="rect">
            <a:avLst/>
          </a:prstGeom>
          <a:noFill/>
          <a:ln>
            <a:noFill/>
          </a:ln>
        </p:spPr>
      </p:pic>
      <p:pic>
        <p:nvPicPr>
          <p:cNvPr id="99" name="Google Shape;99;p10"/>
          <p:cNvPicPr preferRelativeResize="0"/>
          <p:nvPr/>
        </p:nvPicPr>
        <p:blipFill rotWithShape="1">
          <a:blip r:embed="rId19">
            <a:alphaModFix/>
          </a:blip>
          <a:srcRect/>
          <a:stretch/>
        </p:blipFill>
        <p:spPr>
          <a:xfrm>
            <a:off x="6445106" y="2976312"/>
            <a:ext cx="902597" cy="902597"/>
          </a:xfrm>
          <a:prstGeom prst="rect">
            <a:avLst/>
          </a:prstGeom>
          <a:noFill/>
          <a:ln>
            <a:noFill/>
          </a:ln>
        </p:spPr>
      </p:pic>
      <p:pic>
        <p:nvPicPr>
          <p:cNvPr id="100" name="Google Shape;100;p10"/>
          <p:cNvPicPr preferRelativeResize="0"/>
          <p:nvPr/>
        </p:nvPicPr>
        <p:blipFill rotWithShape="1">
          <a:blip r:embed="rId20">
            <a:alphaModFix/>
          </a:blip>
          <a:srcRect/>
          <a:stretch/>
        </p:blipFill>
        <p:spPr>
          <a:xfrm>
            <a:off x="4471331" y="2973679"/>
            <a:ext cx="921972" cy="921972"/>
          </a:xfrm>
          <a:prstGeom prst="rect">
            <a:avLst/>
          </a:prstGeom>
          <a:noFill/>
          <a:ln>
            <a:noFill/>
          </a:ln>
        </p:spPr>
      </p:pic>
      <p:pic>
        <p:nvPicPr>
          <p:cNvPr id="101" name="Google Shape;101;p10"/>
          <p:cNvPicPr preferRelativeResize="0"/>
          <p:nvPr/>
        </p:nvPicPr>
        <p:blipFill rotWithShape="1">
          <a:blip r:embed="rId21">
            <a:alphaModFix/>
          </a:blip>
          <a:srcRect/>
          <a:stretch/>
        </p:blipFill>
        <p:spPr>
          <a:xfrm>
            <a:off x="964890" y="3992305"/>
            <a:ext cx="922788" cy="922788"/>
          </a:xfrm>
          <a:prstGeom prst="rect">
            <a:avLst/>
          </a:prstGeom>
          <a:noFill/>
          <a:ln>
            <a:noFill/>
          </a:ln>
        </p:spPr>
      </p:pic>
      <p:pic>
        <p:nvPicPr>
          <p:cNvPr id="102" name="Google Shape;102;p10"/>
          <p:cNvPicPr preferRelativeResize="0"/>
          <p:nvPr/>
        </p:nvPicPr>
        <p:blipFill rotWithShape="1">
          <a:blip r:embed="rId22">
            <a:alphaModFix/>
          </a:blip>
          <a:srcRect/>
          <a:stretch/>
        </p:blipFill>
        <p:spPr>
          <a:xfrm>
            <a:off x="1970667" y="3979138"/>
            <a:ext cx="914779" cy="914779"/>
          </a:xfrm>
          <a:prstGeom prst="rect">
            <a:avLst/>
          </a:prstGeom>
          <a:noFill/>
          <a:ln>
            <a:noFill/>
          </a:ln>
        </p:spPr>
      </p:pic>
      <p:pic>
        <p:nvPicPr>
          <p:cNvPr id="103" name="Google Shape;103;p10"/>
          <p:cNvPicPr preferRelativeResize="0"/>
          <p:nvPr/>
        </p:nvPicPr>
        <p:blipFill rotWithShape="1">
          <a:blip r:embed="rId23">
            <a:alphaModFix/>
          </a:blip>
          <a:srcRect/>
          <a:stretch/>
        </p:blipFill>
        <p:spPr>
          <a:xfrm>
            <a:off x="2485039" y="1974887"/>
            <a:ext cx="922789" cy="922789"/>
          </a:xfrm>
          <a:prstGeom prst="rect">
            <a:avLst/>
          </a:prstGeom>
          <a:noFill/>
          <a:ln>
            <a:noFill/>
          </a:ln>
        </p:spPr>
      </p:pic>
      <p:pic>
        <p:nvPicPr>
          <p:cNvPr id="104" name="Google Shape;104;p10"/>
          <p:cNvPicPr preferRelativeResize="0"/>
          <p:nvPr/>
        </p:nvPicPr>
        <p:blipFill rotWithShape="1">
          <a:blip r:embed="rId24">
            <a:alphaModFix/>
          </a:blip>
          <a:srcRect/>
          <a:stretch/>
        </p:blipFill>
        <p:spPr>
          <a:xfrm>
            <a:off x="3948784" y="3975541"/>
            <a:ext cx="921972" cy="921972"/>
          </a:xfrm>
          <a:prstGeom prst="rect">
            <a:avLst/>
          </a:prstGeom>
          <a:noFill/>
          <a:ln>
            <a:noFill/>
          </a:ln>
        </p:spPr>
      </p:pic>
      <p:pic>
        <p:nvPicPr>
          <p:cNvPr id="105" name="Google Shape;105;p10"/>
          <p:cNvPicPr preferRelativeResize="0"/>
          <p:nvPr/>
        </p:nvPicPr>
        <p:blipFill rotWithShape="1">
          <a:blip r:embed="rId25">
            <a:alphaModFix/>
          </a:blip>
          <a:srcRect/>
          <a:stretch/>
        </p:blipFill>
        <p:spPr>
          <a:xfrm>
            <a:off x="2489588" y="2990115"/>
            <a:ext cx="914779" cy="914779"/>
          </a:xfrm>
          <a:prstGeom prst="rect">
            <a:avLst/>
          </a:prstGeom>
          <a:noFill/>
          <a:ln>
            <a:noFill/>
          </a:ln>
        </p:spPr>
      </p:pic>
      <p:pic>
        <p:nvPicPr>
          <p:cNvPr id="106" name="Google Shape;106;p10"/>
          <p:cNvPicPr preferRelativeResize="0"/>
          <p:nvPr/>
        </p:nvPicPr>
        <p:blipFill rotWithShape="1">
          <a:blip r:embed="rId26">
            <a:alphaModFix/>
          </a:blip>
          <a:srcRect/>
          <a:stretch/>
        </p:blipFill>
        <p:spPr>
          <a:xfrm>
            <a:off x="5937380" y="3980168"/>
            <a:ext cx="917210" cy="917210"/>
          </a:xfrm>
          <a:prstGeom prst="rect">
            <a:avLst/>
          </a:prstGeom>
          <a:noFill/>
          <a:ln>
            <a:noFill/>
          </a:ln>
        </p:spPr>
      </p:pic>
      <p:pic>
        <p:nvPicPr>
          <p:cNvPr id="107" name="Google Shape;107;p10"/>
          <p:cNvPicPr preferRelativeResize="0"/>
          <p:nvPr/>
        </p:nvPicPr>
        <p:blipFill rotWithShape="1">
          <a:blip r:embed="rId27">
            <a:alphaModFix/>
          </a:blip>
          <a:srcRect/>
          <a:stretch/>
        </p:blipFill>
        <p:spPr>
          <a:xfrm>
            <a:off x="6935113" y="3975406"/>
            <a:ext cx="921972" cy="921972"/>
          </a:xfrm>
          <a:prstGeom prst="rect">
            <a:avLst/>
          </a:prstGeom>
          <a:noFill/>
          <a:ln>
            <a:noFill/>
          </a:ln>
        </p:spPr>
      </p:pic>
      <p:sp>
        <p:nvSpPr>
          <p:cNvPr id="108" name="Google Shape;108;p10"/>
          <p:cNvSpPr/>
          <p:nvPr/>
        </p:nvSpPr>
        <p:spPr>
          <a:xfrm>
            <a:off x="255371" y="895296"/>
            <a:ext cx="8917281" cy="163067"/>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9" name="Google Shape;109;p10"/>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2019 Fellows</a:t>
            </a:r>
            <a:endParaRPr sz="3500" b="0" i="0" u="none" strike="noStrike" cap="none">
              <a:solidFill>
                <a:srgbClr val="000000"/>
              </a:solidFill>
              <a:latin typeface="Century Gothic"/>
              <a:ea typeface="Century Gothic"/>
              <a:cs typeface="Century Gothic"/>
              <a:sym typeface="Century Gothic"/>
            </a:endParaRPr>
          </a:p>
        </p:txBody>
      </p:sp>
      <p:pic>
        <p:nvPicPr>
          <p:cNvPr id="110" name="Google Shape;110;p10"/>
          <p:cNvPicPr preferRelativeResize="0"/>
          <p:nvPr/>
        </p:nvPicPr>
        <p:blipFill rotWithShape="1">
          <a:blip r:embed="rId28">
            <a:alphaModFix/>
          </a:blip>
          <a:srcRect/>
          <a:stretch/>
        </p:blipFill>
        <p:spPr>
          <a:xfrm>
            <a:off x="135650" y="177775"/>
            <a:ext cx="758975" cy="758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1"/>
          <p:cNvPicPr preferRelativeResize="0"/>
          <p:nvPr/>
        </p:nvPicPr>
        <p:blipFill rotWithShape="1">
          <a:blip r:embed="rId3">
            <a:alphaModFix/>
          </a:blip>
          <a:srcRect b="6046"/>
          <a:stretch/>
        </p:blipFill>
        <p:spPr>
          <a:xfrm>
            <a:off x="1843225" y="1127770"/>
            <a:ext cx="1004836" cy="944067"/>
          </a:xfrm>
          <a:prstGeom prst="rect">
            <a:avLst/>
          </a:prstGeom>
          <a:noFill/>
          <a:ln>
            <a:noFill/>
          </a:ln>
        </p:spPr>
      </p:pic>
      <p:pic>
        <p:nvPicPr>
          <p:cNvPr id="117" name="Google Shape;117;p11"/>
          <p:cNvPicPr preferRelativeResize="0"/>
          <p:nvPr/>
        </p:nvPicPr>
        <p:blipFill rotWithShape="1">
          <a:blip r:embed="rId4">
            <a:alphaModFix/>
          </a:blip>
          <a:srcRect b="2750"/>
          <a:stretch/>
        </p:blipFill>
        <p:spPr>
          <a:xfrm>
            <a:off x="746821" y="1121266"/>
            <a:ext cx="977448" cy="950569"/>
          </a:xfrm>
          <a:prstGeom prst="rect">
            <a:avLst/>
          </a:prstGeom>
          <a:noFill/>
          <a:ln>
            <a:noFill/>
          </a:ln>
        </p:spPr>
      </p:pic>
      <p:pic>
        <p:nvPicPr>
          <p:cNvPr id="118" name="Google Shape;118;p11"/>
          <p:cNvPicPr preferRelativeResize="0"/>
          <p:nvPr/>
        </p:nvPicPr>
        <p:blipFill rotWithShape="1">
          <a:blip r:embed="rId5">
            <a:alphaModFix/>
          </a:blip>
          <a:srcRect l="18805" t="12009" r="19670" b="8134"/>
          <a:stretch/>
        </p:blipFill>
        <p:spPr>
          <a:xfrm>
            <a:off x="1300284" y="2197230"/>
            <a:ext cx="1016847" cy="952904"/>
          </a:xfrm>
          <a:prstGeom prst="rect">
            <a:avLst/>
          </a:prstGeom>
          <a:noFill/>
          <a:ln>
            <a:noFill/>
          </a:ln>
        </p:spPr>
      </p:pic>
      <p:pic>
        <p:nvPicPr>
          <p:cNvPr id="119" name="Google Shape;119;p11"/>
          <p:cNvPicPr preferRelativeResize="0"/>
          <p:nvPr/>
        </p:nvPicPr>
        <p:blipFill rotWithShape="1">
          <a:blip r:embed="rId6">
            <a:alphaModFix/>
          </a:blip>
          <a:srcRect/>
          <a:stretch/>
        </p:blipFill>
        <p:spPr>
          <a:xfrm>
            <a:off x="6186441" y="3281108"/>
            <a:ext cx="957784" cy="957785"/>
          </a:xfrm>
          <a:prstGeom prst="rect">
            <a:avLst/>
          </a:prstGeom>
          <a:noFill/>
          <a:ln>
            <a:noFill/>
          </a:ln>
        </p:spPr>
      </p:pic>
      <p:pic>
        <p:nvPicPr>
          <p:cNvPr id="120" name="Google Shape;120;p11"/>
          <p:cNvPicPr preferRelativeResize="0"/>
          <p:nvPr/>
        </p:nvPicPr>
        <p:blipFill rotWithShape="1">
          <a:blip r:embed="rId7">
            <a:alphaModFix/>
          </a:blip>
          <a:srcRect t="2132"/>
          <a:stretch/>
        </p:blipFill>
        <p:spPr>
          <a:xfrm>
            <a:off x="6179405" y="1132650"/>
            <a:ext cx="964642" cy="944067"/>
          </a:xfrm>
          <a:prstGeom prst="rect">
            <a:avLst/>
          </a:prstGeom>
          <a:noFill/>
          <a:ln>
            <a:noFill/>
          </a:ln>
        </p:spPr>
      </p:pic>
      <p:pic>
        <p:nvPicPr>
          <p:cNvPr id="121" name="Google Shape;121;p11"/>
          <p:cNvPicPr preferRelativeResize="0"/>
          <p:nvPr/>
        </p:nvPicPr>
        <p:blipFill rotWithShape="1">
          <a:blip r:embed="rId8">
            <a:alphaModFix/>
          </a:blip>
          <a:srcRect t="1217" r="5478"/>
          <a:stretch/>
        </p:blipFill>
        <p:spPr>
          <a:xfrm>
            <a:off x="5103873" y="1123716"/>
            <a:ext cx="966572" cy="952904"/>
          </a:xfrm>
          <a:prstGeom prst="rect">
            <a:avLst/>
          </a:prstGeom>
          <a:noFill/>
          <a:ln>
            <a:noFill/>
          </a:ln>
        </p:spPr>
      </p:pic>
      <p:pic>
        <p:nvPicPr>
          <p:cNvPr id="122" name="Google Shape;122;p11"/>
          <p:cNvPicPr preferRelativeResize="0"/>
          <p:nvPr/>
        </p:nvPicPr>
        <p:blipFill rotWithShape="1">
          <a:blip r:embed="rId9">
            <a:alphaModFix/>
          </a:blip>
          <a:srcRect/>
          <a:stretch/>
        </p:blipFill>
        <p:spPr>
          <a:xfrm>
            <a:off x="5099303" y="3281108"/>
            <a:ext cx="964642" cy="964642"/>
          </a:xfrm>
          <a:prstGeom prst="rect">
            <a:avLst/>
          </a:prstGeom>
          <a:noFill/>
          <a:ln>
            <a:noFill/>
          </a:ln>
        </p:spPr>
      </p:pic>
      <p:pic>
        <p:nvPicPr>
          <p:cNvPr id="123" name="Google Shape;123;p11"/>
          <p:cNvPicPr preferRelativeResize="0"/>
          <p:nvPr/>
        </p:nvPicPr>
        <p:blipFill rotWithShape="1">
          <a:blip r:embed="rId10">
            <a:alphaModFix/>
          </a:blip>
          <a:srcRect/>
          <a:stretch/>
        </p:blipFill>
        <p:spPr>
          <a:xfrm>
            <a:off x="7252232" y="3293335"/>
            <a:ext cx="986795" cy="947323"/>
          </a:xfrm>
          <a:prstGeom prst="rect">
            <a:avLst/>
          </a:prstGeom>
          <a:noFill/>
          <a:ln>
            <a:noFill/>
          </a:ln>
        </p:spPr>
      </p:pic>
      <p:pic>
        <p:nvPicPr>
          <p:cNvPr id="124" name="Google Shape;124;p11"/>
          <p:cNvPicPr preferRelativeResize="0"/>
          <p:nvPr/>
        </p:nvPicPr>
        <p:blipFill rotWithShape="1">
          <a:blip r:embed="rId11">
            <a:alphaModFix/>
          </a:blip>
          <a:srcRect/>
          <a:stretch/>
        </p:blipFill>
        <p:spPr>
          <a:xfrm>
            <a:off x="4031263" y="3286756"/>
            <a:ext cx="967615" cy="967616"/>
          </a:xfrm>
          <a:prstGeom prst="rect">
            <a:avLst/>
          </a:prstGeom>
          <a:noFill/>
          <a:ln>
            <a:noFill/>
          </a:ln>
        </p:spPr>
      </p:pic>
      <p:pic>
        <p:nvPicPr>
          <p:cNvPr id="125" name="Google Shape;125;p11"/>
          <p:cNvPicPr preferRelativeResize="0"/>
          <p:nvPr/>
        </p:nvPicPr>
        <p:blipFill rotWithShape="1">
          <a:blip r:embed="rId12">
            <a:alphaModFix/>
          </a:blip>
          <a:srcRect r="11502"/>
          <a:stretch/>
        </p:blipFill>
        <p:spPr>
          <a:xfrm>
            <a:off x="4014510" y="1126248"/>
            <a:ext cx="967615" cy="950372"/>
          </a:xfrm>
          <a:prstGeom prst="rect">
            <a:avLst/>
          </a:prstGeom>
          <a:noFill/>
          <a:ln>
            <a:noFill/>
          </a:ln>
        </p:spPr>
      </p:pic>
      <p:pic>
        <p:nvPicPr>
          <p:cNvPr id="126" name="Google Shape;126;p11"/>
          <p:cNvPicPr preferRelativeResize="0"/>
          <p:nvPr/>
        </p:nvPicPr>
        <p:blipFill rotWithShape="1">
          <a:blip r:embed="rId13">
            <a:alphaModFix/>
          </a:blip>
          <a:srcRect/>
          <a:stretch/>
        </p:blipFill>
        <p:spPr>
          <a:xfrm>
            <a:off x="2963518" y="3295378"/>
            <a:ext cx="953550" cy="950372"/>
          </a:xfrm>
          <a:prstGeom prst="rect">
            <a:avLst/>
          </a:prstGeom>
          <a:noFill/>
          <a:ln>
            <a:noFill/>
          </a:ln>
        </p:spPr>
      </p:pic>
      <p:grpSp>
        <p:nvGrpSpPr>
          <p:cNvPr id="127" name="Google Shape;127;p11"/>
          <p:cNvGrpSpPr/>
          <p:nvPr/>
        </p:nvGrpSpPr>
        <p:grpSpPr>
          <a:xfrm>
            <a:off x="2400952" y="2194362"/>
            <a:ext cx="1016847" cy="955772"/>
            <a:chOff x="895501" y="2546405"/>
            <a:chExt cx="1191088" cy="1119547"/>
          </a:xfrm>
        </p:grpSpPr>
        <p:sp>
          <p:nvSpPr>
            <p:cNvPr id="128" name="Google Shape;128;p11"/>
            <p:cNvSpPr/>
            <p:nvPr/>
          </p:nvSpPr>
          <p:spPr>
            <a:xfrm>
              <a:off x="895501" y="2546405"/>
              <a:ext cx="1191088" cy="1119547"/>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29" name="Google Shape;129;p11"/>
            <p:cNvPicPr preferRelativeResize="0"/>
            <p:nvPr/>
          </p:nvPicPr>
          <p:blipFill rotWithShape="1">
            <a:blip r:embed="rId14">
              <a:alphaModFix/>
            </a:blip>
            <a:srcRect/>
            <a:stretch/>
          </p:blipFill>
          <p:spPr>
            <a:xfrm>
              <a:off x="895501" y="2846132"/>
              <a:ext cx="1183970" cy="591985"/>
            </a:xfrm>
            <a:prstGeom prst="rect">
              <a:avLst/>
            </a:prstGeom>
            <a:noFill/>
            <a:ln>
              <a:noFill/>
            </a:ln>
          </p:spPr>
        </p:pic>
      </p:grpSp>
      <p:grpSp>
        <p:nvGrpSpPr>
          <p:cNvPr id="130" name="Google Shape;130;p11"/>
          <p:cNvGrpSpPr/>
          <p:nvPr/>
        </p:nvGrpSpPr>
        <p:grpSpPr>
          <a:xfrm>
            <a:off x="2933246" y="1126948"/>
            <a:ext cx="1073216" cy="941811"/>
            <a:chOff x="2785382" y="1298357"/>
            <a:chExt cx="1257116" cy="1103194"/>
          </a:xfrm>
        </p:grpSpPr>
        <p:sp>
          <p:nvSpPr>
            <p:cNvPr id="131" name="Google Shape;131;p11"/>
            <p:cNvSpPr/>
            <p:nvPr/>
          </p:nvSpPr>
          <p:spPr>
            <a:xfrm>
              <a:off x="2785382" y="1298357"/>
              <a:ext cx="1177018" cy="1103194"/>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32" name="Google Shape;132;p11"/>
            <p:cNvPicPr preferRelativeResize="0"/>
            <p:nvPr/>
          </p:nvPicPr>
          <p:blipFill rotWithShape="1">
            <a:blip r:embed="rId15">
              <a:alphaModFix/>
            </a:blip>
            <a:srcRect/>
            <a:stretch/>
          </p:blipFill>
          <p:spPr>
            <a:xfrm>
              <a:off x="2811090" y="1753516"/>
              <a:ext cx="1231408" cy="152080"/>
            </a:xfrm>
            <a:prstGeom prst="rect">
              <a:avLst/>
            </a:prstGeom>
            <a:noFill/>
            <a:ln>
              <a:noFill/>
            </a:ln>
          </p:spPr>
        </p:pic>
      </p:grpSp>
      <p:grpSp>
        <p:nvGrpSpPr>
          <p:cNvPr id="133" name="Google Shape;133;p11"/>
          <p:cNvGrpSpPr/>
          <p:nvPr/>
        </p:nvGrpSpPr>
        <p:grpSpPr>
          <a:xfrm>
            <a:off x="5677408" y="2188630"/>
            <a:ext cx="995558" cy="950372"/>
            <a:chOff x="5659212" y="2202277"/>
            <a:chExt cx="995558" cy="950372"/>
          </a:xfrm>
        </p:grpSpPr>
        <p:sp>
          <p:nvSpPr>
            <p:cNvPr id="134" name="Google Shape;134;p11"/>
            <p:cNvSpPr/>
            <p:nvPr/>
          </p:nvSpPr>
          <p:spPr>
            <a:xfrm>
              <a:off x="5659212" y="2202277"/>
              <a:ext cx="995558" cy="950372"/>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35" name="Google Shape;135;p11"/>
            <p:cNvPicPr preferRelativeResize="0"/>
            <p:nvPr/>
          </p:nvPicPr>
          <p:blipFill rotWithShape="1">
            <a:blip r:embed="rId16">
              <a:alphaModFix/>
            </a:blip>
            <a:srcRect/>
            <a:stretch/>
          </p:blipFill>
          <p:spPr>
            <a:xfrm>
              <a:off x="5716173" y="2230558"/>
              <a:ext cx="899843" cy="899843"/>
            </a:xfrm>
            <a:prstGeom prst="rect">
              <a:avLst/>
            </a:prstGeom>
            <a:noFill/>
            <a:ln>
              <a:noFill/>
            </a:ln>
          </p:spPr>
        </p:pic>
      </p:grpSp>
      <p:grpSp>
        <p:nvGrpSpPr>
          <p:cNvPr id="136" name="Google Shape;136;p11"/>
          <p:cNvGrpSpPr/>
          <p:nvPr/>
        </p:nvGrpSpPr>
        <p:grpSpPr>
          <a:xfrm>
            <a:off x="6719643" y="2202277"/>
            <a:ext cx="966572" cy="939942"/>
            <a:chOff x="3484339" y="2568041"/>
            <a:chExt cx="1132198" cy="1101004"/>
          </a:xfrm>
        </p:grpSpPr>
        <p:sp>
          <p:nvSpPr>
            <p:cNvPr id="137" name="Google Shape;137;p11"/>
            <p:cNvSpPr/>
            <p:nvPr/>
          </p:nvSpPr>
          <p:spPr>
            <a:xfrm>
              <a:off x="3484339" y="2568041"/>
              <a:ext cx="1132198" cy="1101004"/>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38" name="Google Shape;138;p11"/>
            <p:cNvPicPr preferRelativeResize="0"/>
            <p:nvPr/>
          </p:nvPicPr>
          <p:blipFill rotWithShape="1">
            <a:blip r:embed="rId17">
              <a:alphaModFix/>
            </a:blip>
            <a:srcRect/>
            <a:stretch/>
          </p:blipFill>
          <p:spPr>
            <a:xfrm>
              <a:off x="3522036" y="2917145"/>
              <a:ext cx="1083426" cy="302059"/>
            </a:xfrm>
            <a:prstGeom prst="rect">
              <a:avLst/>
            </a:prstGeom>
            <a:noFill/>
            <a:ln>
              <a:noFill/>
            </a:ln>
          </p:spPr>
        </p:pic>
      </p:grpSp>
      <p:sp>
        <p:nvSpPr>
          <p:cNvPr id="139" name="Google Shape;139;p11"/>
          <p:cNvSpPr/>
          <p:nvPr/>
        </p:nvSpPr>
        <p:spPr>
          <a:xfrm>
            <a:off x="7232884" y="1124517"/>
            <a:ext cx="957606" cy="944065"/>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40" name="Google Shape;140;p11" descr="Image result for The Spaceship Company Logo">
            <a:hlinkClick r:id="rId18"/>
          </p:cNvPr>
          <p:cNvPicPr preferRelativeResize="0"/>
          <p:nvPr/>
        </p:nvPicPr>
        <p:blipFill rotWithShape="1">
          <a:blip r:embed="rId19">
            <a:alphaModFix/>
          </a:blip>
          <a:srcRect/>
          <a:stretch/>
        </p:blipFill>
        <p:spPr>
          <a:xfrm>
            <a:off x="7250304" y="1455172"/>
            <a:ext cx="922765" cy="299022"/>
          </a:xfrm>
          <a:prstGeom prst="rect">
            <a:avLst/>
          </a:prstGeom>
          <a:noFill/>
          <a:ln>
            <a:noFill/>
          </a:ln>
        </p:spPr>
      </p:pic>
      <p:sp>
        <p:nvSpPr>
          <p:cNvPr id="141" name="Google Shape;141;p11"/>
          <p:cNvSpPr/>
          <p:nvPr/>
        </p:nvSpPr>
        <p:spPr>
          <a:xfrm>
            <a:off x="3527659" y="2194362"/>
            <a:ext cx="957606" cy="944065"/>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42" name="Google Shape;142;p11"/>
          <p:cNvPicPr preferRelativeResize="0"/>
          <p:nvPr/>
        </p:nvPicPr>
        <p:blipFill rotWithShape="1">
          <a:blip r:embed="rId20">
            <a:alphaModFix/>
          </a:blip>
          <a:srcRect l="-984" t="33498" b="38066"/>
          <a:stretch/>
        </p:blipFill>
        <p:spPr>
          <a:xfrm>
            <a:off x="3525182" y="2536044"/>
            <a:ext cx="951799" cy="270655"/>
          </a:xfrm>
          <a:prstGeom prst="rect">
            <a:avLst/>
          </a:prstGeom>
          <a:noFill/>
          <a:ln>
            <a:noFill/>
          </a:ln>
        </p:spPr>
      </p:pic>
      <p:pic>
        <p:nvPicPr>
          <p:cNvPr id="143" name="Google Shape;143;p11"/>
          <p:cNvPicPr preferRelativeResize="0"/>
          <p:nvPr/>
        </p:nvPicPr>
        <p:blipFill rotWithShape="1">
          <a:blip r:embed="rId21">
            <a:alphaModFix/>
          </a:blip>
          <a:srcRect t="2853" b="10370"/>
          <a:stretch/>
        </p:blipFill>
        <p:spPr>
          <a:xfrm>
            <a:off x="4558544" y="2194362"/>
            <a:ext cx="1063086" cy="936039"/>
          </a:xfrm>
          <a:prstGeom prst="rect">
            <a:avLst/>
          </a:prstGeom>
          <a:noFill/>
          <a:ln>
            <a:noFill/>
          </a:ln>
        </p:spPr>
      </p:pic>
      <p:pic>
        <p:nvPicPr>
          <p:cNvPr id="144" name="Google Shape;144;p11"/>
          <p:cNvPicPr preferRelativeResize="0"/>
          <p:nvPr/>
        </p:nvPicPr>
        <p:blipFill rotWithShape="1">
          <a:blip r:embed="rId22">
            <a:alphaModFix/>
          </a:blip>
          <a:srcRect b="5874"/>
          <a:stretch/>
        </p:blipFill>
        <p:spPr>
          <a:xfrm>
            <a:off x="746821" y="3275527"/>
            <a:ext cx="1021024" cy="961037"/>
          </a:xfrm>
          <a:prstGeom prst="rect">
            <a:avLst/>
          </a:prstGeom>
          <a:noFill/>
          <a:ln>
            <a:noFill/>
          </a:ln>
        </p:spPr>
      </p:pic>
      <p:pic>
        <p:nvPicPr>
          <p:cNvPr id="145" name="Google Shape;145;p11"/>
          <p:cNvPicPr preferRelativeResize="0"/>
          <p:nvPr/>
        </p:nvPicPr>
        <p:blipFill rotWithShape="1">
          <a:blip r:embed="rId23">
            <a:alphaModFix/>
          </a:blip>
          <a:srcRect/>
          <a:stretch/>
        </p:blipFill>
        <p:spPr>
          <a:xfrm>
            <a:off x="1887023" y="3284712"/>
            <a:ext cx="961038" cy="961038"/>
          </a:xfrm>
          <a:prstGeom prst="rect">
            <a:avLst/>
          </a:prstGeom>
          <a:noFill/>
          <a:ln>
            <a:noFill/>
          </a:ln>
        </p:spPr>
      </p:pic>
      <p:pic>
        <p:nvPicPr>
          <p:cNvPr id="146" name="Google Shape;146;p11"/>
          <p:cNvPicPr preferRelativeResize="0"/>
          <p:nvPr/>
        </p:nvPicPr>
        <p:blipFill rotWithShape="1">
          <a:blip r:embed="rId24">
            <a:alphaModFix/>
          </a:blip>
          <a:srcRect/>
          <a:stretch/>
        </p:blipFill>
        <p:spPr>
          <a:xfrm>
            <a:off x="135650" y="177775"/>
            <a:ext cx="758975" cy="758975"/>
          </a:xfrm>
          <a:prstGeom prst="rect">
            <a:avLst/>
          </a:prstGeom>
          <a:noFill/>
          <a:ln>
            <a:noFill/>
          </a:ln>
        </p:spPr>
      </p:pic>
      <p:sp>
        <p:nvSpPr>
          <p:cNvPr id="147" name="Google Shape;147;p11"/>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Host Companies</a:t>
            </a:r>
            <a:endParaRPr sz="35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2"/>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54" name="Google Shape;154;p12"/>
          <p:cNvPicPr preferRelativeResize="0"/>
          <p:nvPr/>
        </p:nvPicPr>
        <p:blipFill rotWithShape="1">
          <a:blip r:embed="rId3">
            <a:alphaModFix/>
          </a:blip>
          <a:srcRect/>
          <a:stretch/>
        </p:blipFill>
        <p:spPr>
          <a:xfrm>
            <a:off x="1422523" y="1224406"/>
            <a:ext cx="844696" cy="832923"/>
          </a:xfrm>
          <a:prstGeom prst="rect">
            <a:avLst/>
          </a:prstGeom>
          <a:noFill/>
          <a:ln>
            <a:noFill/>
          </a:ln>
        </p:spPr>
      </p:pic>
      <p:pic>
        <p:nvPicPr>
          <p:cNvPr id="155" name="Google Shape;155;p12"/>
          <p:cNvPicPr preferRelativeResize="0"/>
          <p:nvPr/>
        </p:nvPicPr>
        <p:blipFill rotWithShape="1">
          <a:blip r:embed="rId4">
            <a:alphaModFix/>
          </a:blip>
          <a:srcRect/>
          <a:stretch/>
        </p:blipFill>
        <p:spPr>
          <a:xfrm>
            <a:off x="4699653" y="3869231"/>
            <a:ext cx="890680" cy="832923"/>
          </a:xfrm>
          <a:prstGeom prst="rect">
            <a:avLst/>
          </a:prstGeom>
          <a:noFill/>
          <a:ln>
            <a:noFill/>
          </a:ln>
        </p:spPr>
      </p:pic>
      <p:pic>
        <p:nvPicPr>
          <p:cNvPr id="156" name="Google Shape;156;p12"/>
          <p:cNvPicPr preferRelativeResize="0"/>
          <p:nvPr/>
        </p:nvPicPr>
        <p:blipFill rotWithShape="1">
          <a:blip r:embed="rId5">
            <a:alphaModFix/>
          </a:blip>
          <a:srcRect l="18537" r="16460" b="30594"/>
          <a:stretch/>
        </p:blipFill>
        <p:spPr>
          <a:xfrm>
            <a:off x="4754259" y="1177683"/>
            <a:ext cx="775855" cy="825553"/>
          </a:xfrm>
          <a:prstGeom prst="rect">
            <a:avLst/>
          </a:prstGeom>
          <a:noFill/>
          <a:ln>
            <a:noFill/>
          </a:ln>
        </p:spPr>
      </p:pic>
      <p:pic>
        <p:nvPicPr>
          <p:cNvPr id="157" name="Google Shape;157;p12"/>
          <p:cNvPicPr preferRelativeResize="0"/>
          <p:nvPr/>
        </p:nvPicPr>
        <p:blipFill rotWithShape="1">
          <a:blip r:embed="rId6">
            <a:alphaModFix/>
          </a:blip>
          <a:srcRect t="1" b="6093"/>
          <a:stretch/>
        </p:blipFill>
        <p:spPr>
          <a:xfrm>
            <a:off x="136914" y="2558846"/>
            <a:ext cx="833711" cy="796315"/>
          </a:xfrm>
          <a:prstGeom prst="rect">
            <a:avLst/>
          </a:prstGeom>
          <a:noFill/>
          <a:ln>
            <a:noFill/>
          </a:ln>
        </p:spPr>
      </p:pic>
      <p:pic>
        <p:nvPicPr>
          <p:cNvPr id="158" name="Google Shape;158;p12"/>
          <p:cNvPicPr preferRelativeResize="0"/>
          <p:nvPr/>
        </p:nvPicPr>
        <p:blipFill rotWithShape="1">
          <a:blip r:embed="rId7">
            <a:alphaModFix/>
          </a:blip>
          <a:srcRect/>
          <a:stretch/>
        </p:blipFill>
        <p:spPr>
          <a:xfrm>
            <a:off x="1131373" y="2564003"/>
            <a:ext cx="785941" cy="831698"/>
          </a:xfrm>
          <a:prstGeom prst="rect">
            <a:avLst/>
          </a:prstGeom>
          <a:noFill/>
          <a:ln>
            <a:noFill/>
          </a:ln>
        </p:spPr>
      </p:pic>
      <p:pic>
        <p:nvPicPr>
          <p:cNvPr id="159" name="Google Shape;159;p12"/>
          <p:cNvPicPr preferRelativeResize="0"/>
          <p:nvPr/>
        </p:nvPicPr>
        <p:blipFill rotWithShape="1">
          <a:blip r:embed="rId8">
            <a:alphaModFix/>
          </a:blip>
          <a:srcRect/>
          <a:stretch/>
        </p:blipFill>
        <p:spPr>
          <a:xfrm>
            <a:off x="3089682" y="2515403"/>
            <a:ext cx="782477" cy="847988"/>
          </a:xfrm>
          <a:prstGeom prst="rect">
            <a:avLst/>
          </a:prstGeom>
          <a:noFill/>
          <a:ln>
            <a:noFill/>
          </a:ln>
        </p:spPr>
      </p:pic>
      <p:pic>
        <p:nvPicPr>
          <p:cNvPr id="160" name="Google Shape;160;p12"/>
          <p:cNvPicPr preferRelativeResize="0"/>
          <p:nvPr/>
        </p:nvPicPr>
        <p:blipFill rotWithShape="1">
          <a:blip r:embed="rId9">
            <a:alphaModFix/>
          </a:blip>
          <a:srcRect/>
          <a:stretch/>
        </p:blipFill>
        <p:spPr>
          <a:xfrm>
            <a:off x="1422524" y="3901078"/>
            <a:ext cx="868166" cy="850016"/>
          </a:xfrm>
          <a:prstGeom prst="rect">
            <a:avLst/>
          </a:prstGeom>
          <a:noFill/>
          <a:ln>
            <a:noFill/>
          </a:ln>
        </p:spPr>
      </p:pic>
      <p:pic>
        <p:nvPicPr>
          <p:cNvPr id="161" name="Google Shape;161;p12"/>
          <p:cNvPicPr preferRelativeResize="0"/>
          <p:nvPr/>
        </p:nvPicPr>
        <p:blipFill rotWithShape="1">
          <a:blip r:embed="rId10">
            <a:alphaModFix/>
          </a:blip>
          <a:srcRect l="11890" t="11292"/>
          <a:stretch/>
        </p:blipFill>
        <p:spPr>
          <a:xfrm>
            <a:off x="2068210" y="2539199"/>
            <a:ext cx="846703" cy="846630"/>
          </a:xfrm>
          <a:prstGeom prst="rect">
            <a:avLst/>
          </a:prstGeom>
          <a:noFill/>
          <a:ln>
            <a:noFill/>
          </a:ln>
        </p:spPr>
      </p:pic>
      <p:pic>
        <p:nvPicPr>
          <p:cNvPr id="162" name="Google Shape;162;p12"/>
          <p:cNvPicPr preferRelativeResize="0"/>
          <p:nvPr/>
        </p:nvPicPr>
        <p:blipFill rotWithShape="1">
          <a:blip r:embed="rId11">
            <a:alphaModFix/>
          </a:blip>
          <a:srcRect/>
          <a:stretch/>
        </p:blipFill>
        <p:spPr>
          <a:xfrm>
            <a:off x="3690350" y="3857636"/>
            <a:ext cx="791322" cy="848823"/>
          </a:xfrm>
          <a:prstGeom prst="rect">
            <a:avLst/>
          </a:prstGeom>
          <a:noFill/>
          <a:ln>
            <a:noFill/>
          </a:ln>
        </p:spPr>
      </p:pic>
      <p:pic>
        <p:nvPicPr>
          <p:cNvPr id="163" name="Google Shape;163;p12"/>
          <p:cNvPicPr preferRelativeResize="0"/>
          <p:nvPr/>
        </p:nvPicPr>
        <p:blipFill rotWithShape="1">
          <a:blip r:embed="rId12">
            <a:alphaModFix/>
          </a:blip>
          <a:srcRect/>
          <a:stretch/>
        </p:blipFill>
        <p:spPr>
          <a:xfrm>
            <a:off x="5816557" y="3856349"/>
            <a:ext cx="820057" cy="859510"/>
          </a:xfrm>
          <a:prstGeom prst="rect">
            <a:avLst/>
          </a:prstGeom>
          <a:noFill/>
          <a:ln>
            <a:noFill/>
          </a:ln>
        </p:spPr>
      </p:pic>
      <p:sp>
        <p:nvSpPr>
          <p:cNvPr id="164" name="Google Shape;164;p12"/>
          <p:cNvSpPr txBox="1"/>
          <p:nvPr/>
        </p:nvSpPr>
        <p:spPr>
          <a:xfrm>
            <a:off x="31950" y="2014396"/>
            <a:ext cx="13989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George Whitesides</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Virgin Galactic and TSC</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165" name="Google Shape;165;p12"/>
          <p:cNvSpPr txBox="1"/>
          <p:nvPr/>
        </p:nvSpPr>
        <p:spPr>
          <a:xfrm>
            <a:off x="1274200" y="2027652"/>
            <a:ext cx="11649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Brett Alexander</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Blue Origin</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sp>
        <p:nvSpPr>
          <p:cNvPr id="166" name="Google Shape;166;p12"/>
          <p:cNvSpPr txBox="1"/>
          <p:nvPr/>
        </p:nvSpPr>
        <p:spPr>
          <a:xfrm>
            <a:off x="2331125" y="2029468"/>
            <a:ext cx="1294066"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John Grunsfeld</a:t>
            </a:r>
            <a:endParaRPr sz="8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Astronaut</a:t>
            </a:r>
            <a:endParaRPr/>
          </a:p>
        </p:txBody>
      </p:sp>
      <p:sp>
        <p:nvSpPr>
          <p:cNvPr id="167" name="Google Shape;167;p12"/>
          <p:cNvSpPr txBox="1"/>
          <p:nvPr/>
        </p:nvSpPr>
        <p:spPr>
          <a:xfrm>
            <a:off x="4546150" y="2030446"/>
            <a:ext cx="12405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Barry Matsumori</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Bridge</a:t>
            </a:r>
            <a:r>
              <a:rPr lang="en-US" sz="800" b="1">
                <a:solidFill>
                  <a:schemeClr val="lt1"/>
                </a:solidFill>
              </a:rPr>
              <a:t>Co</a:t>
            </a:r>
            <a:r>
              <a:rPr lang="en-US" sz="800" b="1" i="0" u="none" strike="noStrike" cap="none">
                <a:solidFill>
                  <a:schemeClr val="lt1"/>
                </a:solidFill>
                <a:latin typeface="Arial"/>
                <a:ea typeface="Arial"/>
                <a:cs typeface="Arial"/>
                <a:sym typeface="Arial"/>
              </a:rPr>
              <a:t>mm</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168" name="Google Shape;168;p12"/>
          <p:cNvSpPr txBox="1"/>
          <p:nvPr/>
        </p:nvSpPr>
        <p:spPr>
          <a:xfrm>
            <a:off x="-185000" y="3356803"/>
            <a:ext cx="13989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Alan Weston</a:t>
            </a:r>
            <a:br>
              <a:rPr lang="en-US" sz="800" b="0" i="0" u="none" strike="noStrike" cap="none">
                <a:solidFill>
                  <a:schemeClr val="lt1"/>
                </a:solidFill>
                <a:latin typeface="Arial"/>
                <a:ea typeface="Arial"/>
                <a:cs typeface="Arial"/>
                <a:sym typeface="Arial"/>
              </a:rPr>
            </a:br>
            <a:r>
              <a:rPr lang="en-US" sz="800" b="1" i="0" u="none" strike="noStrike" cap="none">
                <a:solidFill>
                  <a:schemeClr val="lt1"/>
                </a:solidFill>
                <a:latin typeface="Arial"/>
                <a:ea typeface="Arial"/>
                <a:cs typeface="Arial"/>
                <a:sym typeface="Arial"/>
              </a:rPr>
              <a:t>LTA</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169" name="Google Shape;169;p12"/>
          <p:cNvSpPr txBox="1"/>
          <p:nvPr/>
        </p:nvSpPr>
        <p:spPr>
          <a:xfrm>
            <a:off x="845918" y="3341701"/>
            <a:ext cx="139903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Ray Rothrock</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Venture Capitalist</a:t>
            </a:r>
            <a:endParaRPr/>
          </a:p>
        </p:txBody>
      </p:sp>
      <p:sp>
        <p:nvSpPr>
          <p:cNvPr id="170" name="Google Shape;170;p12"/>
          <p:cNvSpPr txBox="1"/>
          <p:nvPr/>
        </p:nvSpPr>
        <p:spPr>
          <a:xfrm>
            <a:off x="3348050" y="2033276"/>
            <a:ext cx="13989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Suzi McBride</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Iridium</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COO</a:t>
            </a:r>
            <a:endParaRPr sz="800">
              <a:solidFill>
                <a:schemeClr val="lt1"/>
              </a:solidFill>
            </a:endParaRPr>
          </a:p>
        </p:txBody>
      </p:sp>
      <p:sp>
        <p:nvSpPr>
          <p:cNvPr id="171" name="Google Shape;171;p12"/>
          <p:cNvSpPr txBox="1"/>
          <p:nvPr/>
        </p:nvSpPr>
        <p:spPr>
          <a:xfrm>
            <a:off x="2775650" y="3348346"/>
            <a:ext cx="13989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Pete Worden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Breakthrough Prize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Chairman</a:t>
            </a:r>
            <a:endParaRPr sz="800">
              <a:solidFill>
                <a:schemeClr val="lt1"/>
              </a:solidFill>
            </a:endParaRPr>
          </a:p>
        </p:txBody>
      </p:sp>
      <p:sp>
        <p:nvSpPr>
          <p:cNvPr id="172" name="Google Shape;172;p12"/>
          <p:cNvSpPr txBox="1"/>
          <p:nvPr/>
        </p:nvSpPr>
        <p:spPr>
          <a:xfrm>
            <a:off x="3813750" y="3348339"/>
            <a:ext cx="139903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Pam Melroy</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Astronaut</a:t>
            </a:r>
            <a:endParaRPr/>
          </a:p>
        </p:txBody>
      </p:sp>
      <p:sp>
        <p:nvSpPr>
          <p:cNvPr id="173" name="Google Shape;173;p12"/>
          <p:cNvSpPr txBox="1"/>
          <p:nvPr/>
        </p:nvSpPr>
        <p:spPr>
          <a:xfrm>
            <a:off x="4873450" y="3339373"/>
            <a:ext cx="13989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John Gedmark</a:t>
            </a:r>
            <a:endParaRPr sz="8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Astranis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Co-Founder/CEO</a:t>
            </a:r>
            <a:endParaRPr sz="800">
              <a:solidFill>
                <a:schemeClr val="lt1"/>
              </a:solidFill>
            </a:endParaRPr>
          </a:p>
        </p:txBody>
      </p:sp>
      <p:sp>
        <p:nvSpPr>
          <p:cNvPr id="174" name="Google Shape;174;p12"/>
          <p:cNvSpPr txBox="1"/>
          <p:nvPr/>
        </p:nvSpPr>
        <p:spPr>
          <a:xfrm>
            <a:off x="1804195" y="3349352"/>
            <a:ext cx="139903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Tim Buzza</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Relativity Space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750">
                <a:solidFill>
                  <a:schemeClr val="lt1"/>
                </a:solidFill>
              </a:rPr>
              <a:t>Distinguished Engineer</a:t>
            </a:r>
            <a:endParaRPr sz="750">
              <a:solidFill>
                <a:schemeClr val="lt1"/>
              </a:solidFill>
            </a:endParaRPr>
          </a:p>
        </p:txBody>
      </p:sp>
      <p:sp>
        <p:nvSpPr>
          <p:cNvPr id="175" name="Google Shape;175;p12"/>
          <p:cNvSpPr txBox="1"/>
          <p:nvPr/>
        </p:nvSpPr>
        <p:spPr>
          <a:xfrm>
            <a:off x="5495050" y="2030776"/>
            <a:ext cx="14703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Joe Landon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Lockheed Martin</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pic>
        <p:nvPicPr>
          <p:cNvPr id="176" name="Google Shape;176;p12"/>
          <p:cNvPicPr preferRelativeResize="0"/>
          <p:nvPr/>
        </p:nvPicPr>
        <p:blipFill rotWithShape="1">
          <a:blip r:embed="rId13">
            <a:alphaModFix/>
          </a:blip>
          <a:srcRect t="2930" r="23769" b="23232"/>
          <a:stretch/>
        </p:blipFill>
        <p:spPr>
          <a:xfrm>
            <a:off x="6931573" y="1177091"/>
            <a:ext cx="788348" cy="832170"/>
          </a:xfrm>
          <a:prstGeom prst="rect">
            <a:avLst/>
          </a:prstGeom>
          <a:noFill/>
          <a:ln>
            <a:noFill/>
          </a:ln>
        </p:spPr>
      </p:pic>
      <p:pic>
        <p:nvPicPr>
          <p:cNvPr id="177" name="Google Shape;177;p12"/>
          <p:cNvPicPr preferRelativeResize="0"/>
          <p:nvPr/>
        </p:nvPicPr>
        <p:blipFill rotWithShape="1">
          <a:blip r:embed="rId14">
            <a:alphaModFix/>
          </a:blip>
          <a:srcRect l="10924" t="37354" r="31475"/>
          <a:stretch/>
        </p:blipFill>
        <p:spPr>
          <a:xfrm>
            <a:off x="8013338" y="1165219"/>
            <a:ext cx="807608" cy="838017"/>
          </a:xfrm>
          <a:prstGeom prst="rect">
            <a:avLst/>
          </a:prstGeom>
          <a:noFill/>
          <a:ln>
            <a:noFill/>
          </a:ln>
        </p:spPr>
      </p:pic>
      <p:pic>
        <p:nvPicPr>
          <p:cNvPr id="178" name="Google Shape;178;p12"/>
          <p:cNvPicPr preferRelativeResize="0"/>
          <p:nvPr/>
        </p:nvPicPr>
        <p:blipFill rotWithShape="1">
          <a:blip r:embed="rId15">
            <a:alphaModFix/>
          </a:blip>
          <a:srcRect l="18470" t="8211" r="17091" b="23521"/>
          <a:stretch/>
        </p:blipFill>
        <p:spPr>
          <a:xfrm>
            <a:off x="6160511" y="2494645"/>
            <a:ext cx="824926" cy="873973"/>
          </a:xfrm>
          <a:prstGeom prst="rect">
            <a:avLst/>
          </a:prstGeom>
          <a:noFill/>
          <a:ln>
            <a:noFill/>
          </a:ln>
        </p:spPr>
      </p:pic>
      <p:pic>
        <p:nvPicPr>
          <p:cNvPr id="179" name="Google Shape;179;p12"/>
          <p:cNvPicPr preferRelativeResize="0"/>
          <p:nvPr/>
        </p:nvPicPr>
        <p:blipFill rotWithShape="1">
          <a:blip r:embed="rId16">
            <a:alphaModFix/>
          </a:blip>
          <a:srcRect l="19949" r="17961" b="18568"/>
          <a:stretch/>
        </p:blipFill>
        <p:spPr>
          <a:xfrm>
            <a:off x="6922132" y="3822466"/>
            <a:ext cx="817429" cy="898307"/>
          </a:xfrm>
          <a:prstGeom prst="rect">
            <a:avLst/>
          </a:prstGeom>
          <a:noFill/>
          <a:ln>
            <a:noFill/>
          </a:ln>
        </p:spPr>
      </p:pic>
      <p:pic>
        <p:nvPicPr>
          <p:cNvPr id="180" name="Google Shape;180;p12"/>
          <p:cNvPicPr preferRelativeResize="0"/>
          <p:nvPr/>
        </p:nvPicPr>
        <p:blipFill rotWithShape="1">
          <a:blip r:embed="rId17">
            <a:alphaModFix/>
          </a:blip>
          <a:srcRect l="9212" r="15216" b="28373"/>
          <a:stretch/>
        </p:blipFill>
        <p:spPr>
          <a:xfrm>
            <a:off x="7981939" y="3806943"/>
            <a:ext cx="821017" cy="882434"/>
          </a:xfrm>
          <a:prstGeom prst="rect">
            <a:avLst/>
          </a:prstGeom>
          <a:noFill/>
          <a:ln>
            <a:noFill/>
          </a:ln>
        </p:spPr>
      </p:pic>
      <p:sp>
        <p:nvSpPr>
          <p:cNvPr id="181" name="Google Shape;181;p12"/>
          <p:cNvSpPr txBox="1"/>
          <p:nvPr/>
        </p:nvSpPr>
        <p:spPr>
          <a:xfrm>
            <a:off x="6718400" y="2036123"/>
            <a:ext cx="12405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Anita Sengupta</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ASX</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sp>
        <p:nvSpPr>
          <p:cNvPr id="182" name="Google Shape;182;p12"/>
          <p:cNvSpPr txBox="1"/>
          <p:nvPr/>
        </p:nvSpPr>
        <p:spPr>
          <a:xfrm>
            <a:off x="7785200" y="2033248"/>
            <a:ext cx="12405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C000"/>
                </a:solidFill>
              </a:rPr>
              <a:t>Lee Rosen</a:t>
            </a:r>
            <a:endParaRPr b="1"/>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SpaceX</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sp>
        <p:nvSpPr>
          <p:cNvPr id="183" name="Google Shape;183;p12"/>
          <p:cNvSpPr txBox="1"/>
          <p:nvPr/>
        </p:nvSpPr>
        <p:spPr>
          <a:xfrm>
            <a:off x="5983100" y="3328921"/>
            <a:ext cx="12405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Mandy Vaughn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VOX Space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President</a:t>
            </a:r>
            <a:endParaRPr sz="800">
              <a:solidFill>
                <a:schemeClr val="lt1"/>
              </a:solidFill>
            </a:endParaRPr>
          </a:p>
        </p:txBody>
      </p:sp>
      <p:sp>
        <p:nvSpPr>
          <p:cNvPr id="184" name="Google Shape;184;p12"/>
          <p:cNvSpPr txBox="1"/>
          <p:nvPr/>
        </p:nvSpPr>
        <p:spPr>
          <a:xfrm>
            <a:off x="6968007" y="3326061"/>
            <a:ext cx="1240496"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Mark Sirangelo</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Entrepreneur</a:t>
            </a:r>
            <a:endParaRPr/>
          </a:p>
        </p:txBody>
      </p:sp>
      <p:pic>
        <p:nvPicPr>
          <p:cNvPr id="185" name="Google Shape;185;p12"/>
          <p:cNvPicPr preferRelativeResize="0"/>
          <p:nvPr/>
        </p:nvPicPr>
        <p:blipFill rotWithShape="1">
          <a:blip r:embed="rId18">
            <a:alphaModFix/>
          </a:blip>
          <a:srcRect l="13262" t="3348" r="13261" b="21609"/>
          <a:stretch/>
        </p:blipFill>
        <p:spPr>
          <a:xfrm>
            <a:off x="316896" y="1218069"/>
            <a:ext cx="829129" cy="823031"/>
          </a:xfrm>
          <a:prstGeom prst="rect">
            <a:avLst/>
          </a:prstGeom>
          <a:noFill/>
          <a:ln>
            <a:noFill/>
          </a:ln>
        </p:spPr>
      </p:pic>
      <p:pic>
        <p:nvPicPr>
          <p:cNvPr id="186" name="Google Shape;186;p12"/>
          <p:cNvPicPr preferRelativeResize="0"/>
          <p:nvPr/>
        </p:nvPicPr>
        <p:blipFill rotWithShape="1">
          <a:blip r:embed="rId19">
            <a:alphaModFix/>
          </a:blip>
          <a:srcRect l="15820" t="6806" r="13386" b="23414"/>
          <a:stretch/>
        </p:blipFill>
        <p:spPr>
          <a:xfrm>
            <a:off x="5146972" y="2538230"/>
            <a:ext cx="829130" cy="817267"/>
          </a:xfrm>
          <a:prstGeom prst="rect">
            <a:avLst/>
          </a:prstGeom>
          <a:noFill/>
          <a:ln>
            <a:noFill/>
          </a:ln>
        </p:spPr>
      </p:pic>
      <p:pic>
        <p:nvPicPr>
          <p:cNvPr id="187" name="Google Shape;187;p12"/>
          <p:cNvPicPr preferRelativeResize="0"/>
          <p:nvPr/>
        </p:nvPicPr>
        <p:blipFill rotWithShape="1">
          <a:blip r:embed="rId20">
            <a:alphaModFix/>
          </a:blip>
          <a:srcRect/>
          <a:stretch/>
        </p:blipFill>
        <p:spPr>
          <a:xfrm>
            <a:off x="2568421" y="1218069"/>
            <a:ext cx="844696" cy="832923"/>
          </a:xfrm>
          <a:prstGeom prst="rect">
            <a:avLst/>
          </a:prstGeom>
          <a:noFill/>
          <a:ln>
            <a:noFill/>
          </a:ln>
        </p:spPr>
      </p:pic>
      <p:pic>
        <p:nvPicPr>
          <p:cNvPr id="188" name="Google Shape;188;p12"/>
          <p:cNvPicPr preferRelativeResize="0"/>
          <p:nvPr/>
        </p:nvPicPr>
        <p:blipFill rotWithShape="1">
          <a:blip r:embed="rId21">
            <a:alphaModFix/>
          </a:blip>
          <a:srcRect l="27043" t="6178" r="25669" b="48865"/>
          <a:stretch/>
        </p:blipFill>
        <p:spPr>
          <a:xfrm>
            <a:off x="4067310" y="2515031"/>
            <a:ext cx="890681" cy="847989"/>
          </a:xfrm>
          <a:prstGeom prst="rect">
            <a:avLst/>
          </a:prstGeom>
          <a:noFill/>
          <a:ln>
            <a:noFill/>
          </a:ln>
        </p:spPr>
      </p:pic>
      <p:pic>
        <p:nvPicPr>
          <p:cNvPr id="189" name="Google Shape;189;p12"/>
          <p:cNvPicPr preferRelativeResize="0"/>
          <p:nvPr/>
        </p:nvPicPr>
        <p:blipFill rotWithShape="1">
          <a:blip r:embed="rId22">
            <a:alphaModFix/>
          </a:blip>
          <a:srcRect/>
          <a:stretch/>
        </p:blipFill>
        <p:spPr>
          <a:xfrm>
            <a:off x="7208468" y="2491726"/>
            <a:ext cx="798163" cy="863435"/>
          </a:xfrm>
          <a:prstGeom prst="rect">
            <a:avLst/>
          </a:prstGeom>
          <a:noFill/>
          <a:ln>
            <a:noFill/>
          </a:ln>
        </p:spPr>
      </p:pic>
      <p:pic>
        <p:nvPicPr>
          <p:cNvPr id="190" name="Google Shape;190;p12"/>
          <p:cNvPicPr preferRelativeResize="0"/>
          <p:nvPr/>
        </p:nvPicPr>
        <p:blipFill rotWithShape="1">
          <a:blip r:embed="rId23">
            <a:alphaModFix/>
          </a:blip>
          <a:srcRect/>
          <a:stretch/>
        </p:blipFill>
        <p:spPr>
          <a:xfrm>
            <a:off x="5809498" y="1177091"/>
            <a:ext cx="847628" cy="832170"/>
          </a:xfrm>
          <a:prstGeom prst="rect">
            <a:avLst/>
          </a:prstGeom>
          <a:noFill/>
          <a:ln>
            <a:noFill/>
          </a:ln>
        </p:spPr>
      </p:pic>
      <p:pic>
        <p:nvPicPr>
          <p:cNvPr id="191" name="Google Shape;191;p12"/>
          <p:cNvPicPr preferRelativeResize="0"/>
          <p:nvPr/>
        </p:nvPicPr>
        <p:blipFill rotWithShape="1">
          <a:blip r:embed="rId24">
            <a:alphaModFix/>
          </a:blip>
          <a:srcRect/>
          <a:stretch/>
        </p:blipFill>
        <p:spPr>
          <a:xfrm>
            <a:off x="309783" y="3901078"/>
            <a:ext cx="839078" cy="846750"/>
          </a:xfrm>
          <a:prstGeom prst="rect">
            <a:avLst/>
          </a:prstGeom>
          <a:noFill/>
          <a:ln>
            <a:noFill/>
          </a:ln>
        </p:spPr>
      </p:pic>
      <p:pic>
        <p:nvPicPr>
          <p:cNvPr id="192" name="Google Shape;192;p12"/>
          <p:cNvPicPr preferRelativeResize="0"/>
          <p:nvPr/>
        </p:nvPicPr>
        <p:blipFill rotWithShape="1">
          <a:blip r:embed="rId25">
            <a:alphaModFix/>
          </a:blip>
          <a:srcRect/>
          <a:stretch/>
        </p:blipFill>
        <p:spPr>
          <a:xfrm>
            <a:off x="3662368" y="1218069"/>
            <a:ext cx="765483" cy="820154"/>
          </a:xfrm>
          <a:prstGeom prst="rect">
            <a:avLst/>
          </a:prstGeom>
          <a:noFill/>
          <a:ln>
            <a:noFill/>
          </a:ln>
        </p:spPr>
      </p:pic>
      <p:pic>
        <p:nvPicPr>
          <p:cNvPr id="193" name="Google Shape;193;p12"/>
          <p:cNvPicPr preferRelativeResize="0"/>
          <p:nvPr/>
        </p:nvPicPr>
        <p:blipFill rotWithShape="1">
          <a:blip r:embed="rId26">
            <a:alphaModFix/>
          </a:blip>
          <a:srcRect l="11079" t="4570" r="21810" b="24862"/>
          <a:stretch/>
        </p:blipFill>
        <p:spPr>
          <a:xfrm>
            <a:off x="2546912" y="3856348"/>
            <a:ext cx="847805" cy="891479"/>
          </a:xfrm>
          <a:prstGeom prst="rect">
            <a:avLst/>
          </a:prstGeom>
          <a:noFill/>
          <a:ln>
            <a:noFill/>
          </a:ln>
        </p:spPr>
      </p:pic>
      <p:pic>
        <p:nvPicPr>
          <p:cNvPr id="194" name="Google Shape;194;p12"/>
          <p:cNvPicPr preferRelativeResize="0"/>
          <p:nvPr/>
        </p:nvPicPr>
        <p:blipFill rotWithShape="1">
          <a:blip r:embed="rId27">
            <a:alphaModFix/>
          </a:blip>
          <a:srcRect l="7036" r="1265" b="11356"/>
          <a:stretch/>
        </p:blipFill>
        <p:spPr>
          <a:xfrm>
            <a:off x="8163234" y="2502038"/>
            <a:ext cx="813034" cy="873973"/>
          </a:xfrm>
          <a:prstGeom prst="rect">
            <a:avLst/>
          </a:prstGeom>
          <a:noFill/>
          <a:ln>
            <a:noFill/>
          </a:ln>
        </p:spPr>
      </p:pic>
      <p:sp>
        <p:nvSpPr>
          <p:cNvPr id="195" name="Google Shape;195;p12"/>
          <p:cNvSpPr txBox="1"/>
          <p:nvPr/>
        </p:nvSpPr>
        <p:spPr>
          <a:xfrm>
            <a:off x="7930177" y="3328336"/>
            <a:ext cx="1240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Stu Witt</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Space Exec</a:t>
            </a:r>
            <a:endParaRPr/>
          </a:p>
        </p:txBody>
      </p:sp>
      <p:sp>
        <p:nvSpPr>
          <p:cNvPr id="196" name="Google Shape;196;p12"/>
          <p:cNvSpPr/>
          <p:nvPr/>
        </p:nvSpPr>
        <p:spPr>
          <a:xfrm>
            <a:off x="-26673" y="1158879"/>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7" name="Google Shape;197;p12"/>
          <p:cNvSpPr/>
          <p:nvPr/>
        </p:nvSpPr>
        <p:spPr>
          <a:xfrm>
            <a:off x="-26673" y="2014681"/>
            <a:ext cx="9002941" cy="45719"/>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8" name="Google Shape;198;p12"/>
          <p:cNvSpPr/>
          <p:nvPr/>
        </p:nvSpPr>
        <p:spPr>
          <a:xfrm>
            <a:off x="71138" y="2489542"/>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9" name="Google Shape;199;p12"/>
          <p:cNvSpPr/>
          <p:nvPr/>
        </p:nvSpPr>
        <p:spPr>
          <a:xfrm>
            <a:off x="-33495" y="3345344"/>
            <a:ext cx="9002941" cy="45719"/>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0" name="Google Shape;200;p12"/>
          <p:cNvSpPr/>
          <p:nvPr/>
        </p:nvSpPr>
        <p:spPr>
          <a:xfrm>
            <a:off x="22752" y="3814209"/>
            <a:ext cx="8917281" cy="63251"/>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1" name="Google Shape;201;p12"/>
          <p:cNvSpPr/>
          <p:nvPr/>
        </p:nvSpPr>
        <p:spPr>
          <a:xfrm>
            <a:off x="22752" y="4670011"/>
            <a:ext cx="9002941" cy="103281"/>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2" name="Google Shape;202;p12"/>
          <p:cNvSpPr txBox="1"/>
          <p:nvPr/>
        </p:nvSpPr>
        <p:spPr>
          <a:xfrm>
            <a:off x="4371975" y="4654552"/>
            <a:ext cx="151072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Chris Moran</a:t>
            </a:r>
            <a:endParaRPr sz="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Lockheed Ventures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Executive Director</a:t>
            </a:r>
            <a:endParaRPr sz="800">
              <a:solidFill>
                <a:schemeClr val="lt1"/>
              </a:solidFill>
            </a:endParaRPr>
          </a:p>
        </p:txBody>
      </p:sp>
      <p:sp>
        <p:nvSpPr>
          <p:cNvPr id="203" name="Google Shape;203;p12"/>
          <p:cNvSpPr txBox="1"/>
          <p:nvPr/>
        </p:nvSpPr>
        <p:spPr>
          <a:xfrm>
            <a:off x="2195925" y="4667250"/>
            <a:ext cx="1566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Kacy Gerst</a:t>
            </a:r>
            <a:br>
              <a:rPr lang="en-US" sz="800" b="0" i="0" u="none" strike="noStrike" cap="none">
                <a:solidFill>
                  <a:schemeClr val="lt1"/>
                </a:solidFill>
                <a:latin typeface="Arial"/>
                <a:ea typeface="Arial"/>
                <a:cs typeface="Arial"/>
                <a:sym typeface="Arial"/>
              </a:rPr>
            </a:br>
            <a:r>
              <a:rPr lang="en-US" sz="800" b="1" i="0" u="none" strike="noStrike" cap="none">
                <a:solidFill>
                  <a:schemeClr val="lt1"/>
                </a:solidFill>
                <a:latin typeface="Arial"/>
                <a:ea typeface="Arial"/>
                <a:cs typeface="Arial"/>
                <a:sym typeface="Arial"/>
              </a:rPr>
              <a:t>DARPA</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750">
                <a:solidFill>
                  <a:schemeClr val="lt1"/>
                </a:solidFill>
              </a:rPr>
              <a:t>Chief of Commercial Strategy</a:t>
            </a:r>
            <a:endParaRPr sz="750">
              <a:solidFill>
                <a:schemeClr val="lt1"/>
              </a:solidFill>
            </a:endParaRPr>
          </a:p>
        </p:txBody>
      </p:sp>
      <p:sp>
        <p:nvSpPr>
          <p:cNvPr id="204" name="Google Shape;204;p12"/>
          <p:cNvSpPr txBox="1"/>
          <p:nvPr/>
        </p:nvSpPr>
        <p:spPr>
          <a:xfrm>
            <a:off x="-8025" y="4675600"/>
            <a:ext cx="1398900" cy="4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Bulent Altan</a:t>
            </a:r>
            <a:endParaRPr sz="8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Global Space Ventures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Co-Founder</a:t>
            </a:r>
            <a:endParaRPr sz="800">
              <a:solidFill>
                <a:schemeClr val="lt1"/>
              </a:solidFill>
            </a:endParaRPr>
          </a:p>
        </p:txBody>
      </p:sp>
      <p:sp>
        <p:nvSpPr>
          <p:cNvPr id="205" name="Google Shape;205;p12"/>
          <p:cNvSpPr txBox="1"/>
          <p:nvPr/>
        </p:nvSpPr>
        <p:spPr>
          <a:xfrm>
            <a:off x="1068450" y="4673600"/>
            <a:ext cx="1470300" cy="4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Bobby Braun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CU-Boulder</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Dean of Engineering</a:t>
            </a:r>
            <a:endParaRPr sz="800">
              <a:solidFill>
                <a:schemeClr val="lt1"/>
              </a:solidFill>
            </a:endParaRPr>
          </a:p>
        </p:txBody>
      </p:sp>
      <p:sp>
        <p:nvSpPr>
          <p:cNvPr id="206" name="Google Shape;206;p12"/>
          <p:cNvSpPr txBox="1"/>
          <p:nvPr/>
        </p:nvSpPr>
        <p:spPr>
          <a:xfrm>
            <a:off x="3340950" y="4654500"/>
            <a:ext cx="14703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Phil Ingle</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Morgan Stanley</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Managing Director</a:t>
            </a:r>
            <a:endParaRPr sz="800">
              <a:solidFill>
                <a:schemeClr val="lt1"/>
              </a:solidFill>
            </a:endParaRPr>
          </a:p>
        </p:txBody>
      </p:sp>
      <p:sp>
        <p:nvSpPr>
          <p:cNvPr id="207" name="Google Shape;207;p12"/>
          <p:cNvSpPr txBox="1"/>
          <p:nvPr/>
        </p:nvSpPr>
        <p:spPr>
          <a:xfrm>
            <a:off x="5333225" y="4655025"/>
            <a:ext cx="1810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Randy Villahermosa</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Aerospace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750">
                <a:solidFill>
                  <a:schemeClr val="lt1"/>
                </a:solidFill>
              </a:rPr>
              <a:t>Executive Director, Innovation</a:t>
            </a:r>
            <a:endParaRPr sz="750">
              <a:solidFill>
                <a:schemeClr val="lt1"/>
              </a:solidFill>
            </a:endParaRPr>
          </a:p>
        </p:txBody>
      </p:sp>
      <p:sp>
        <p:nvSpPr>
          <p:cNvPr id="208" name="Google Shape;208;p12"/>
          <p:cNvSpPr txBox="1"/>
          <p:nvPr/>
        </p:nvSpPr>
        <p:spPr>
          <a:xfrm>
            <a:off x="6738525" y="4654051"/>
            <a:ext cx="12405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Jeffrey Manber</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Nanoracks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209" name="Google Shape;209;p12"/>
          <p:cNvSpPr txBox="1"/>
          <p:nvPr/>
        </p:nvSpPr>
        <p:spPr>
          <a:xfrm>
            <a:off x="7736325" y="4659800"/>
            <a:ext cx="12954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Karina Drees</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Mojave Spaceport</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pic>
        <p:nvPicPr>
          <p:cNvPr id="210" name="Google Shape;210;p12"/>
          <p:cNvPicPr preferRelativeResize="0"/>
          <p:nvPr/>
        </p:nvPicPr>
        <p:blipFill rotWithShape="1">
          <a:blip r:embed="rId28">
            <a:alphaModFix/>
          </a:blip>
          <a:srcRect/>
          <a:stretch/>
        </p:blipFill>
        <p:spPr>
          <a:xfrm>
            <a:off x="135650" y="177775"/>
            <a:ext cx="758975" cy="758975"/>
          </a:xfrm>
          <a:prstGeom prst="rect">
            <a:avLst/>
          </a:prstGeom>
          <a:noFill/>
          <a:ln>
            <a:noFill/>
          </a:ln>
        </p:spPr>
      </p:pic>
      <p:sp>
        <p:nvSpPr>
          <p:cNvPr id="211" name="Google Shape;211;p12"/>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Executive Mentors</a:t>
            </a:r>
            <a:endParaRPr sz="35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p:nvPr/>
        </p:nvSpPr>
        <p:spPr>
          <a:xfrm>
            <a:off x="-26673" y="1158879"/>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18" name="Google Shape;218;p13"/>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219" name="Google Shape;219;p13"/>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a:solidFill>
                  <a:srgbClr val="FFFFFF"/>
                </a:solidFill>
                <a:latin typeface="Century Gothic"/>
                <a:ea typeface="Century Gothic"/>
                <a:cs typeface="Century Gothic"/>
                <a:sym typeface="Century Gothic"/>
              </a:rPr>
              <a:t>Summit</a:t>
            </a:r>
            <a:endParaRPr sz="3500" b="0" i="0" u="none" strike="noStrike" cap="none">
              <a:solidFill>
                <a:srgbClr val="000000"/>
              </a:solidFill>
              <a:latin typeface="Century Gothic"/>
              <a:ea typeface="Century Gothic"/>
              <a:cs typeface="Century Gothic"/>
              <a:sym typeface="Century Gothic"/>
            </a:endParaRPr>
          </a:p>
        </p:txBody>
      </p:sp>
      <p:sp>
        <p:nvSpPr>
          <p:cNvPr id="220" name="Google Shape;220;p13"/>
          <p:cNvSpPr txBox="1"/>
          <p:nvPr/>
        </p:nvSpPr>
        <p:spPr>
          <a:xfrm>
            <a:off x="22750" y="860613"/>
            <a:ext cx="8917200" cy="131148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dirty="0">
                <a:solidFill>
                  <a:srgbClr val="FFFFFF"/>
                </a:solidFill>
                <a:latin typeface="Century Gothic"/>
                <a:ea typeface="Century Gothic"/>
                <a:cs typeface="Century Gothic"/>
                <a:sym typeface="Century Gothic"/>
              </a:rPr>
              <a:t>“Very impressed with the extraordinary individuals selected for the Matthew Isakowitz Fellowship Program. It’s a quality program with an inspirational legacy—connecting fellows in the exciting field of commercial spaceflight.”</a:t>
            </a:r>
            <a:endParaRPr sz="1800"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en-US" sz="1800" i="1" dirty="0">
                <a:solidFill>
                  <a:srgbClr val="FFFFFF"/>
                </a:solidFill>
                <a:latin typeface="Century Gothic"/>
                <a:ea typeface="Century Gothic"/>
                <a:cs typeface="Century Gothic"/>
                <a:sym typeface="Century Gothic"/>
              </a:rPr>
              <a:t>- Buzz Aldrin, Apollo 11 Astronaut</a:t>
            </a:r>
            <a:endParaRPr sz="1800" i="1" dirty="0">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None/>
            </a:pPr>
            <a:endParaRPr dirty="0"/>
          </a:p>
        </p:txBody>
      </p:sp>
      <p:pic>
        <p:nvPicPr>
          <p:cNvPr id="221" name="Google Shape;221;p13"/>
          <p:cNvPicPr preferRelativeResize="0"/>
          <p:nvPr/>
        </p:nvPicPr>
        <p:blipFill rotWithShape="1">
          <a:blip r:embed="rId4">
            <a:alphaModFix/>
          </a:blip>
          <a:srcRect l="3395" t="31261" r="10203" b="13826"/>
          <a:stretch/>
        </p:blipFill>
        <p:spPr>
          <a:xfrm>
            <a:off x="89750" y="2457525"/>
            <a:ext cx="3930302" cy="1825548"/>
          </a:xfrm>
          <a:prstGeom prst="rect">
            <a:avLst/>
          </a:prstGeom>
          <a:noFill/>
          <a:ln>
            <a:noFill/>
          </a:ln>
        </p:spPr>
      </p:pic>
      <p:pic>
        <p:nvPicPr>
          <p:cNvPr id="222" name="Google Shape;222;p13"/>
          <p:cNvPicPr preferRelativeResize="0"/>
          <p:nvPr/>
        </p:nvPicPr>
        <p:blipFill rotWithShape="1">
          <a:blip r:embed="rId5">
            <a:alphaModFix/>
          </a:blip>
          <a:srcRect l="2515" t="30004" r="1478" b="17438"/>
          <a:stretch/>
        </p:blipFill>
        <p:spPr>
          <a:xfrm>
            <a:off x="4172450" y="3091400"/>
            <a:ext cx="4870474" cy="1777000"/>
          </a:xfrm>
          <a:prstGeom prst="rect">
            <a:avLst/>
          </a:prstGeom>
          <a:noFill/>
          <a:ln>
            <a:noFill/>
          </a:ln>
        </p:spPr>
      </p:pic>
      <p:sp>
        <p:nvSpPr>
          <p:cNvPr id="2" name="Rectangle 1"/>
          <p:cNvSpPr/>
          <p:nvPr/>
        </p:nvSpPr>
        <p:spPr>
          <a:xfrm>
            <a:off x="7940366" y="2614346"/>
            <a:ext cx="1102558" cy="954107"/>
          </a:xfrm>
          <a:prstGeom prst="rect">
            <a:avLst/>
          </a:prstGeom>
        </p:spPr>
        <p:txBody>
          <a:bodyPr wrap="square">
            <a:spAutoFit/>
          </a:bodyPr>
          <a:lstStyle/>
          <a:p>
            <a:r>
              <a:rPr lang="en-US" i="1" dirty="0">
                <a:solidFill>
                  <a:srgbClr val="FFFFFF"/>
                </a:solidFill>
                <a:latin typeface="Century Gothic" panose="020B0502020202020204" pitchFamily="34" charset="0"/>
              </a:rPr>
              <a:t>Elon Musk</a:t>
            </a:r>
            <a:endParaRPr lang="en-US" dirty="0"/>
          </a:p>
          <a:p>
            <a:br>
              <a:rPr lang="en-US" dirty="0"/>
            </a:br>
            <a:br>
              <a:rPr lang="en-US" dirty="0"/>
            </a:br>
            <a:endParaRPr lang="en-US" dirty="0"/>
          </a:p>
        </p:txBody>
      </p:sp>
      <p:sp>
        <p:nvSpPr>
          <p:cNvPr id="9" name="Rectangle 8"/>
          <p:cNvSpPr/>
          <p:nvPr/>
        </p:nvSpPr>
        <p:spPr>
          <a:xfrm>
            <a:off x="89750" y="4391346"/>
            <a:ext cx="1474356" cy="954107"/>
          </a:xfrm>
          <a:prstGeom prst="rect">
            <a:avLst/>
          </a:prstGeom>
        </p:spPr>
        <p:txBody>
          <a:bodyPr wrap="square">
            <a:spAutoFit/>
          </a:bodyPr>
          <a:lstStyle/>
          <a:p>
            <a:r>
              <a:rPr lang="en-US" i="1" dirty="0">
                <a:solidFill>
                  <a:srgbClr val="FFFFFF"/>
                </a:solidFill>
                <a:latin typeface="Century Gothic" panose="020B0502020202020204" pitchFamily="34" charset="0"/>
              </a:rPr>
              <a:t>Buzz Aldrin</a:t>
            </a:r>
            <a:endParaRPr lang="en-US" dirty="0"/>
          </a:p>
          <a:p>
            <a:br>
              <a:rPr lang="en-US" dirty="0"/>
            </a:br>
            <a:br>
              <a:rPr lang="en-US" dirty="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4"/>
          <p:cNvSpPr/>
          <p:nvPr/>
        </p:nvSpPr>
        <p:spPr>
          <a:xfrm>
            <a:off x="-26673" y="1158879"/>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29" name="Google Shape;229;p14"/>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230" name="Google Shape;230;p14"/>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a:solidFill>
                  <a:srgbClr val="FFFFFF"/>
                </a:solidFill>
                <a:latin typeface="Century Gothic"/>
                <a:ea typeface="Century Gothic"/>
                <a:cs typeface="Century Gothic"/>
                <a:sym typeface="Century Gothic"/>
              </a:rPr>
              <a:t>Networking</a:t>
            </a:r>
            <a:endParaRPr sz="3500" b="0" i="0" u="none" strike="noStrike" cap="none">
              <a:solidFill>
                <a:srgbClr val="000000"/>
              </a:solidFill>
              <a:latin typeface="Century Gothic"/>
              <a:ea typeface="Century Gothic"/>
              <a:cs typeface="Century Gothic"/>
              <a:sym typeface="Century Gothic"/>
            </a:endParaRPr>
          </a:p>
        </p:txBody>
      </p:sp>
      <p:pic>
        <p:nvPicPr>
          <p:cNvPr id="231" name="Google Shape;231;p14"/>
          <p:cNvPicPr preferRelativeResize="0"/>
          <p:nvPr/>
        </p:nvPicPr>
        <p:blipFill rotWithShape="1">
          <a:blip r:embed="rId4">
            <a:alphaModFix/>
          </a:blip>
          <a:srcRect t="26639" r="5953" b="21843"/>
          <a:stretch/>
        </p:blipFill>
        <p:spPr>
          <a:xfrm>
            <a:off x="82550" y="1672900"/>
            <a:ext cx="2705101" cy="1251274"/>
          </a:xfrm>
          <a:prstGeom prst="rect">
            <a:avLst/>
          </a:prstGeom>
          <a:noFill/>
          <a:ln>
            <a:noFill/>
          </a:ln>
        </p:spPr>
      </p:pic>
      <p:pic>
        <p:nvPicPr>
          <p:cNvPr id="232" name="Google Shape;232;p14"/>
          <p:cNvPicPr preferRelativeResize="0"/>
          <p:nvPr/>
        </p:nvPicPr>
        <p:blipFill rotWithShape="1">
          <a:blip r:embed="rId5">
            <a:alphaModFix/>
          </a:blip>
          <a:srcRect l="9552" t="10009" r="9770" b="19991"/>
          <a:stretch/>
        </p:blipFill>
        <p:spPr>
          <a:xfrm>
            <a:off x="2873375" y="1311275"/>
            <a:ext cx="3228001" cy="2081527"/>
          </a:xfrm>
          <a:prstGeom prst="rect">
            <a:avLst/>
          </a:prstGeom>
          <a:noFill/>
          <a:ln>
            <a:noFill/>
          </a:ln>
        </p:spPr>
      </p:pic>
      <p:pic>
        <p:nvPicPr>
          <p:cNvPr id="2050" name="Picture 2" descr="https://lh5.googleusercontent.com/_qI5-JKP1mGl91LVym23wiqaDaFfOGYExBjnGlcbIqdaXRFxt55C6eWd0p0LIiPV4Y2BM3PwBdLZuOfcUOdN2mQ_O4iA1pyreyYwsj4vhdXk77JVLB8O-jQjaMiUCrjJ-9L2xHPA--A"/>
          <p:cNvPicPr>
            <a:picLocks noChangeAspect="1" noChangeArrowheads="1"/>
          </p:cNvPicPr>
          <p:nvPr/>
        </p:nvPicPr>
        <p:blipFill rotWithShape="1">
          <a:blip r:embed="rId6">
            <a:extLst>
              <a:ext uri="{28A0092B-C50C-407E-A947-70E740481C1C}">
                <a14:useLocalDpi xmlns:a14="http://schemas.microsoft.com/office/drawing/2010/main" val="0"/>
              </a:ext>
            </a:extLst>
          </a:blip>
          <a:srcRect l="3010" t="25329" r="6513" b="19252"/>
          <a:stretch/>
        </p:blipFill>
        <p:spPr bwMode="auto">
          <a:xfrm>
            <a:off x="6206247" y="1669366"/>
            <a:ext cx="2725871" cy="1252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5"/>
          <p:cNvPicPr preferRelativeResize="0"/>
          <p:nvPr/>
        </p:nvPicPr>
        <p:blipFill rotWithShape="1">
          <a:blip r:embed="rId3">
            <a:alphaModFix/>
          </a:blip>
          <a:srcRect b="5556"/>
          <a:stretch/>
        </p:blipFill>
        <p:spPr>
          <a:xfrm>
            <a:off x="3566744" y="2670897"/>
            <a:ext cx="877226" cy="828471"/>
          </a:xfrm>
          <a:prstGeom prst="rect">
            <a:avLst/>
          </a:prstGeom>
          <a:noFill/>
          <a:ln>
            <a:noFill/>
          </a:ln>
        </p:spPr>
      </p:pic>
      <p:pic>
        <p:nvPicPr>
          <p:cNvPr id="240" name="Google Shape;240;p15"/>
          <p:cNvPicPr preferRelativeResize="0"/>
          <p:nvPr/>
        </p:nvPicPr>
        <p:blipFill rotWithShape="1">
          <a:blip r:embed="rId4">
            <a:alphaModFix/>
          </a:blip>
          <a:srcRect b="7746"/>
          <a:stretch/>
        </p:blipFill>
        <p:spPr>
          <a:xfrm>
            <a:off x="195458" y="1357273"/>
            <a:ext cx="914382" cy="843549"/>
          </a:xfrm>
          <a:prstGeom prst="rect">
            <a:avLst/>
          </a:prstGeom>
          <a:noFill/>
          <a:ln>
            <a:noFill/>
          </a:ln>
        </p:spPr>
      </p:pic>
      <p:pic>
        <p:nvPicPr>
          <p:cNvPr id="241" name="Google Shape;241;p15"/>
          <p:cNvPicPr preferRelativeResize="0"/>
          <p:nvPr/>
        </p:nvPicPr>
        <p:blipFill rotWithShape="1">
          <a:blip r:embed="rId5">
            <a:alphaModFix/>
          </a:blip>
          <a:srcRect l="5982" r="8585" b="21486"/>
          <a:stretch/>
        </p:blipFill>
        <p:spPr>
          <a:xfrm>
            <a:off x="1308864" y="1357273"/>
            <a:ext cx="917886" cy="843549"/>
          </a:xfrm>
          <a:prstGeom prst="rect">
            <a:avLst/>
          </a:prstGeom>
          <a:noFill/>
          <a:ln>
            <a:noFill/>
          </a:ln>
        </p:spPr>
      </p:pic>
      <p:pic>
        <p:nvPicPr>
          <p:cNvPr id="242" name="Google Shape;242;p15"/>
          <p:cNvPicPr preferRelativeResize="0"/>
          <p:nvPr/>
        </p:nvPicPr>
        <p:blipFill rotWithShape="1">
          <a:blip r:embed="rId6">
            <a:alphaModFix/>
          </a:blip>
          <a:srcRect r="2062" b="9025"/>
          <a:stretch/>
        </p:blipFill>
        <p:spPr>
          <a:xfrm>
            <a:off x="2429920" y="1348689"/>
            <a:ext cx="917360" cy="852133"/>
          </a:xfrm>
          <a:prstGeom prst="rect">
            <a:avLst/>
          </a:prstGeom>
          <a:noFill/>
          <a:ln>
            <a:noFill/>
          </a:ln>
        </p:spPr>
      </p:pic>
      <p:pic>
        <p:nvPicPr>
          <p:cNvPr id="243" name="Google Shape;243;p15"/>
          <p:cNvPicPr preferRelativeResize="0"/>
          <p:nvPr/>
        </p:nvPicPr>
        <p:blipFill rotWithShape="1">
          <a:blip r:embed="rId7">
            <a:alphaModFix/>
          </a:blip>
          <a:srcRect t="6994"/>
          <a:stretch/>
        </p:blipFill>
        <p:spPr>
          <a:xfrm>
            <a:off x="5791264" y="2661441"/>
            <a:ext cx="911106" cy="847381"/>
          </a:xfrm>
          <a:prstGeom prst="rect">
            <a:avLst/>
          </a:prstGeom>
          <a:noFill/>
          <a:ln>
            <a:noFill/>
          </a:ln>
        </p:spPr>
      </p:pic>
      <p:pic>
        <p:nvPicPr>
          <p:cNvPr id="244" name="Google Shape;244;p15"/>
          <p:cNvPicPr preferRelativeResize="0"/>
          <p:nvPr/>
        </p:nvPicPr>
        <p:blipFill rotWithShape="1">
          <a:blip r:embed="rId8">
            <a:alphaModFix/>
          </a:blip>
          <a:srcRect l="2248" b="9499"/>
          <a:stretch/>
        </p:blipFill>
        <p:spPr>
          <a:xfrm>
            <a:off x="4659098" y="1352512"/>
            <a:ext cx="911068" cy="843486"/>
          </a:xfrm>
          <a:prstGeom prst="rect">
            <a:avLst/>
          </a:prstGeom>
          <a:noFill/>
          <a:ln>
            <a:noFill/>
          </a:ln>
        </p:spPr>
      </p:pic>
      <p:pic>
        <p:nvPicPr>
          <p:cNvPr id="245" name="Google Shape;245;p15"/>
          <p:cNvPicPr preferRelativeResize="0"/>
          <p:nvPr/>
        </p:nvPicPr>
        <p:blipFill rotWithShape="1">
          <a:blip r:embed="rId9">
            <a:alphaModFix/>
          </a:blip>
          <a:srcRect r="1114" b="13391"/>
          <a:stretch/>
        </p:blipFill>
        <p:spPr>
          <a:xfrm>
            <a:off x="5795809" y="1351695"/>
            <a:ext cx="906568" cy="844304"/>
          </a:xfrm>
          <a:prstGeom prst="rect">
            <a:avLst/>
          </a:prstGeom>
          <a:noFill/>
          <a:ln>
            <a:noFill/>
          </a:ln>
        </p:spPr>
      </p:pic>
      <p:pic>
        <p:nvPicPr>
          <p:cNvPr id="246" name="Google Shape;246;p15"/>
          <p:cNvPicPr preferRelativeResize="0"/>
          <p:nvPr/>
        </p:nvPicPr>
        <p:blipFill rotWithShape="1">
          <a:blip r:embed="rId10">
            <a:alphaModFix/>
          </a:blip>
          <a:srcRect l="2969" r="-25" b="11606"/>
          <a:stretch/>
        </p:blipFill>
        <p:spPr>
          <a:xfrm>
            <a:off x="6933516" y="3941678"/>
            <a:ext cx="905873" cy="825002"/>
          </a:xfrm>
          <a:prstGeom prst="rect">
            <a:avLst/>
          </a:prstGeom>
          <a:noFill/>
          <a:ln>
            <a:noFill/>
          </a:ln>
        </p:spPr>
      </p:pic>
      <p:pic>
        <p:nvPicPr>
          <p:cNvPr id="247" name="Google Shape;247;p15"/>
          <p:cNvPicPr preferRelativeResize="0"/>
          <p:nvPr/>
        </p:nvPicPr>
        <p:blipFill rotWithShape="1">
          <a:blip r:embed="rId11">
            <a:alphaModFix/>
          </a:blip>
          <a:srcRect l="18035" r="16867" b="11848"/>
          <a:stretch/>
        </p:blipFill>
        <p:spPr>
          <a:xfrm>
            <a:off x="8038413" y="3941677"/>
            <a:ext cx="914776" cy="825002"/>
          </a:xfrm>
          <a:prstGeom prst="rect">
            <a:avLst/>
          </a:prstGeom>
          <a:noFill/>
          <a:ln>
            <a:noFill/>
          </a:ln>
        </p:spPr>
      </p:pic>
      <p:pic>
        <p:nvPicPr>
          <p:cNvPr id="248" name="Google Shape;248;p15"/>
          <p:cNvPicPr preferRelativeResize="0"/>
          <p:nvPr/>
        </p:nvPicPr>
        <p:blipFill rotWithShape="1">
          <a:blip r:embed="rId12">
            <a:alphaModFix/>
          </a:blip>
          <a:srcRect r="1295" b="8106"/>
          <a:stretch/>
        </p:blipFill>
        <p:spPr>
          <a:xfrm>
            <a:off x="1305108" y="2661492"/>
            <a:ext cx="917691" cy="854358"/>
          </a:xfrm>
          <a:prstGeom prst="rect">
            <a:avLst/>
          </a:prstGeom>
          <a:noFill/>
          <a:ln>
            <a:noFill/>
          </a:ln>
        </p:spPr>
      </p:pic>
      <p:pic>
        <p:nvPicPr>
          <p:cNvPr id="249" name="Google Shape;249;p15"/>
          <p:cNvPicPr preferRelativeResize="0"/>
          <p:nvPr/>
        </p:nvPicPr>
        <p:blipFill rotWithShape="1">
          <a:blip r:embed="rId13">
            <a:alphaModFix/>
          </a:blip>
          <a:srcRect t="4186"/>
          <a:stretch/>
        </p:blipFill>
        <p:spPr>
          <a:xfrm>
            <a:off x="8062371" y="2670897"/>
            <a:ext cx="881363" cy="844462"/>
          </a:xfrm>
          <a:prstGeom prst="rect">
            <a:avLst/>
          </a:prstGeom>
          <a:noFill/>
          <a:ln>
            <a:noFill/>
          </a:ln>
        </p:spPr>
      </p:pic>
      <p:pic>
        <p:nvPicPr>
          <p:cNvPr id="250" name="Google Shape;250;p15"/>
          <p:cNvPicPr preferRelativeResize="0"/>
          <p:nvPr/>
        </p:nvPicPr>
        <p:blipFill rotWithShape="1">
          <a:blip r:embed="rId14">
            <a:alphaModFix/>
          </a:blip>
          <a:srcRect l="6578" r="6668" b="19717"/>
          <a:stretch/>
        </p:blipFill>
        <p:spPr>
          <a:xfrm>
            <a:off x="6918708" y="1351536"/>
            <a:ext cx="912513" cy="844462"/>
          </a:xfrm>
          <a:prstGeom prst="rect">
            <a:avLst/>
          </a:prstGeom>
          <a:noFill/>
          <a:ln>
            <a:noFill/>
          </a:ln>
        </p:spPr>
      </p:pic>
      <p:pic>
        <p:nvPicPr>
          <p:cNvPr id="251" name="Google Shape;251;p15"/>
          <p:cNvPicPr preferRelativeResize="0"/>
          <p:nvPr/>
        </p:nvPicPr>
        <p:blipFill rotWithShape="1">
          <a:blip r:embed="rId15">
            <a:alphaModFix/>
          </a:blip>
          <a:srcRect b="7367"/>
          <a:stretch/>
        </p:blipFill>
        <p:spPr>
          <a:xfrm>
            <a:off x="8052540" y="1352025"/>
            <a:ext cx="911105" cy="843973"/>
          </a:xfrm>
          <a:prstGeom prst="rect">
            <a:avLst/>
          </a:prstGeom>
          <a:noFill/>
          <a:ln>
            <a:noFill/>
          </a:ln>
        </p:spPr>
      </p:pic>
      <p:pic>
        <p:nvPicPr>
          <p:cNvPr id="252" name="Google Shape;252;p15"/>
          <p:cNvPicPr preferRelativeResize="0"/>
          <p:nvPr/>
        </p:nvPicPr>
        <p:blipFill rotWithShape="1">
          <a:blip r:embed="rId16">
            <a:alphaModFix/>
          </a:blip>
          <a:srcRect l="3868" t="5895" r="6963" b="12181"/>
          <a:stretch/>
        </p:blipFill>
        <p:spPr>
          <a:xfrm>
            <a:off x="6919132" y="2670897"/>
            <a:ext cx="924615" cy="849481"/>
          </a:xfrm>
          <a:prstGeom prst="rect">
            <a:avLst/>
          </a:prstGeom>
          <a:noFill/>
          <a:ln>
            <a:noFill/>
          </a:ln>
        </p:spPr>
      </p:pic>
      <p:pic>
        <p:nvPicPr>
          <p:cNvPr id="253" name="Google Shape;253;p15"/>
          <p:cNvPicPr preferRelativeResize="0"/>
          <p:nvPr/>
        </p:nvPicPr>
        <p:blipFill rotWithShape="1">
          <a:blip r:embed="rId17">
            <a:alphaModFix/>
          </a:blip>
          <a:srcRect l="8298" r="8979" b="20753"/>
          <a:stretch/>
        </p:blipFill>
        <p:spPr>
          <a:xfrm>
            <a:off x="3565904" y="1351694"/>
            <a:ext cx="881363" cy="844304"/>
          </a:xfrm>
          <a:prstGeom prst="rect">
            <a:avLst/>
          </a:prstGeom>
          <a:noFill/>
          <a:ln>
            <a:noFill/>
          </a:ln>
        </p:spPr>
      </p:pic>
      <p:pic>
        <p:nvPicPr>
          <p:cNvPr id="254" name="Google Shape;254;p15"/>
          <p:cNvPicPr preferRelativeResize="0"/>
          <p:nvPr/>
        </p:nvPicPr>
        <p:blipFill rotWithShape="1">
          <a:blip r:embed="rId18">
            <a:alphaModFix/>
          </a:blip>
          <a:srcRect r="3402" b="11431"/>
          <a:stretch/>
        </p:blipFill>
        <p:spPr>
          <a:xfrm>
            <a:off x="2495046" y="2661493"/>
            <a:ext cx="931821" cy="854358"/>
          </a:xfrm>
          <a:prstGeom prst="rect">
            <a:avLst/>
          </a:prstGeom>
          <a:noFill/>
          <a:ln>
            <a:noFill/>
          </a:ln>
        </p:spPr>
      </p:pic>
      <p:pic>
        <p:nvPicPr>
          <p:cNvPr id="255" name="Google Shape;255;p15"/>
          <p:cNvPicPr preferRelativeResize="0"/>
          <p:nvPr/>
        </p:nvPicPr>
        <p:blipFill rotWithShape="1">
          <a:blip r:embed="rId19">
            <a:alphaModFix/>
          </a:blip>
          <a:srcRect l="2449" b="11426"/>
          <a:stretch/>
        </p:blipFill>
        <p:spPr>
          <a:xfrm>
            <a:off x="4657432" y="2661493"/>
            <a:ext cx="922788" cy="837876"/>
          </a:xfrm>
          <a:prstGeom prst="rect">
            <a:avLst/>
          </a:prstGeom>
          <a:noFill/>
          <a:ln>
            <a:noFill/>
          </a:ln>
        </p:spPr>
      </p:pic>
      <p:pic>
        <p:nvPicPr>
          <p:cNvPr id="256" name="Google Shape;256;p15"/>
          <p:cNvPicPr preferRelativeResize="0"/>
          <p:nvPr/>
        </p:nvPicPr>
        <p:blipFill rotWithShape="1">
          <a:blip r:embed="rId20">
            <a:alphaModFix/>
          </a:blip>
          <a:srcRect b="9405"/>
          <a:stretch/>
        </p:blipFill>
        <p:spPr>
          <a:xfrm>
            <a:off x="191566" y="2665840"/>
            <a:ext cx="910178" cy="824564"/>
          </a:xfrm>
          <a:prstGeom prst="rect">
            <a:avLst/>
          </a:prstGeom>
          <a:noFill/>
          <a:ln>
            <a:noFill/>
          </a:ln>
        </p:spPr>
      </p:pic>
      <p:pic>
        <p:nvPicPr>
          <p:cNvPr id="257" name="Google Shape;257;p15"/>
          <p:cNvPicPr preferRelativeResize="0"/>
          <p:nvPr/>
        </p:nvPicPr>
        <p:blipFill rotWithShape="1">
          <a:blip r:embed="rId21">
            <a:alphaModFix/>
          </a:blip>
          <a:srcRect b="6581"/>
          <a:stretch/>
        </p:blipFill>
        <p:spPr>
          <a:xfrm>
            <a:off x="215179" y="3921471"/>
            <a:ext cx="904764" cy="845209"/>
          </a:xfrm>
          <a:prstGeom prst="rect">
            <a:avLst/>
          </a:prstGeom>
          <a:noFill/>
          <a:ln>
            <a:noFill/>
          </a:ln>
        </p:spPr>
      </p:pic>
      <p:pic>
        <p:nvPicPr>
          <p:cNvPr id="258" name="Google Shape;258;p15"/>
          <p:cNvPicPr preferRelativeResize="0"/>
          <p:nvPr/>
        </p:nvPicPr>
        <p:blipFill rotWithShape="1">
          <a:blip r:embed="rId22">
            <a:alphaModFix/>
          </a:blip>
          <a:srcRect b="7476"/>
          <a:stretch/>
        </p:blipFill>
        <p:spPr>
          <a:xfrm>
            <a:off x="1327686" y="3917123"/>
            <a:ext cx="918199" cy="849557"/>
          </a:xfrm>
          <a:prstGeom prst="rect">
            <a:avLst/>
          </a:prstGeom>
          <a:noFill/>
          <a:ln>
            <a:noFill/>
          </a:ln>
        </p:spPr>
      </p:pic>
      <p:pic>
        <p:nvPicPr>
          <p:cNvPr id="259" name="Google Shape;259;p15"/>
          <p:cNvPicPr preferRelativeResize="0"/>
          <p:nvPr/>
        </p:nvPicPr>
        <p:blipFill rotWithShape="1">
          <a:blip r:embed="rId23">
            <a:alphaModFix/>
          </a:blip>
          <a:srcRect r="5448" b="6832"/>
          <a:stretch/>
        </p:blipFill>
        <p:spPr>
          <a:xfrm>
            <a:off x="2519153" y="3917123"/>
            <a:ext cx="934875" cy="849557"/>
          </a:xfrm>
          <a:prstGeom prst="rect">
            <a:avLst/>
          </a:prstGeom>
          <a:noFill/>
          <a:ln>
            <a:noFill/>
          </a:ln>
        </p:spPr>
      </p:pic>
      <p:pic>
        <p:nvPicPr>
          <p:cNvPr id="260" name="Google Shape;260;p15"/>
          <p:cNvPicPr preferRelativeResize="0"/>
          <p:nvPr/>
        </p:nvPicPr>
        <p:blipFill rotWithShape="1">
          <a:blip r:embed="rId24">
            <a:alphaModFix/>
          </a:blip>
          <a:srcRect l="4563" r="4775" b="12017"/>
          <a:stretch/>
        </p:blipFill>
        <p:spPr>
          <a:xfrm>
            <a:off x="3584094" y="3915678"/>
            <a:ext cx="876888" cy="851002"/>
          </a:xfrm>
          <a:prstGeom prst="rect">
            <a:avLst/>
          </a:prstGeom>
          <a:noFill/>
          <a:ln>
            <a:noFill/>
          </a:ln>
        </p:spPr>
      </p:pic>
      <p:pic>
        <p:nvPicPr>
          <p:cNvPr id="261" name="Google Shape;261;p15"/>
          <p:cNvPicPr preferRelativeResize="0"/>
          <p:nvPr/>
        </p:nvPicPr>
        <p:blipFill rotWithShape="1">
          <a:blip r:embed="rId25">
            <a:alphaModFix/>
          </a:blip>
          <a:srcRect l="3732" t="2368" r="5662" b="13928"/>
          <a:stretch/>
        </p:blipFill>
        <p:spPr>
          <a:xfrm>
            <a:off x="4675631" y="3914187"/>
            <a:ext cx="922788" cy="852493"/>
          </a:xfrm>
          <a:prstGeom prst="rect">
            <a:avLst/>
          </a:prstGeom>
          <a:noFill/>
          <a:ln>
            <a:noFill/>
          </a:ln>
        </p:spPr>
      </p:pic>
      <p:pic>
        <p:nvPicPr>
          <p:cNvPr id="262" name="Google Shape;262;p15"/>
          <p:cNvPicPr preferRelativeResize="0"/>
          <p:nvPr/>
        </p:nvPicPr>
        <p:blipFill rotWithShape="1">
          <a:blip r:embed="rId26">
            <a:alphaModFix/>
          </a:blip>
          <a:srcRect l="3112" b="10080"/>
          <a:stretch/>
        </p:blipFill>
        <p:spPr>
          <a:xfrm>
            <a:off x="5809463" y="3914187"/>
            <a:ext cx="918554" cy="852493"/>
          </a:xfrm>
          <a:prstGeom prst="rect">
            <a:avLst/>
          </a:prstGeom>
          <a:noFill/>
          <a:ln>
            <a:noFill/>
          </a:ln>
        </p:spPr>
      </p:pic>
      <p:sp>
        <p:nvSpPr>
          <p:cNvPr id="263" name="Google Shape;263;p15"/>
          <p:cNvSpPr/>
          <p:nvPr/>
        </p:nvSpPr>
        <p:spPr>
          <a:xfrm>
            <a:off x="255371" y="995112"/>
            <a:ext cx="8917281" cy="63251"/>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4" name="Google Shape;264;p15"/>
          <p:cNvSpPr/>
          <p:nvPr/>
        </p:nvSpPr>
        <p:spPr>
          <a:xfrm>
            <a:off x="232909" y="2185325"/>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5" name="Google Shape;265;p15"/>
          <p:cNvSpPr/>
          <p:nvPr/>
        </p:nvSpPr>
        <p:spPr>
          <a:xfrm>
            <a:off x="-125629" y="2397452"/>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6" name="Google Shape;266;p15"/>
          <p:cNvSpPr/>
          <p:nvPr/>
        </p:nvSpPr>
        <p:spPr>
          <a:xfrm>
            <a:off x="232909" y="3511465"/>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7" name="Google Shape;267;p15"/>
          <p:cNvSpPr txBox="1"/>
          <p:nvPr/>
        </p:nvSpPr>
        <p:spPr>
          <a:xfrm>
            <a:off x="3475" y="3500500"/>
            <a:ext cx="13296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Padraig Lysandrou</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Colorado-Boulder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Cornell (BS)</a:t>
            </a:r>
            <a:endParaRPr sz="650">
              <a:solidFill>
                <a:schemeClr val="lt1"/>
              </a:solidFill>
            </a:endParaRPr>
          </a:p>
        </p:txBody>
      </p:sp>
      <p:sp>
        <p:nvSpPr>
          <p:cNvPr id="268" name="Google Shape;268;p15"/>
          <p:cNvSpPr txBox="1"/>
          <p:nvPr/>
        </p:nvSpPr>
        <p:spPr>
          <a:xfrm>
            <a:off x="1280950" y="3500225"/>
            <a:ext cx="979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Josh Etkind</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Tufts (MS)</a:t>
            </a:r>
            <a:endParaRPr/>
          </a:p>
        </p:txBody>
      </p:sp>
      <p:sp>
        <p:nvSpPr>
          <p:cNvPr id="269" name="Google Shape;269;p15"/>
          <p:cNvSpPr txBox="1"/>
          <p:nvPr/>
        </p:nvSpPr>
        <p:spPr>
          <a:xfrm>
            <a:off x="2497600" y="3500225"/>
            <a:ext cx="9705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Leon Kim</a:t>
            </a:r>
            <a:endParaRPr sz="700" b="0" i="0" u="none" strike="noStrike" cap="none">
              <a:solidFill>
                <a:srgbClr val="FFC000"/>
              </a:solidFill>
              <a:latin typeface="Arial"/>
              <a:ea typeface="Arial"/>
              <a:cs typeface="Arial"/>
              <a:sym typeface="Arial"/>
            </a:endParaRPr>
          </a:p>
          <a:p>
            <a:pPr marL="0" lvl="0" indent="0" algn="ctr" rtl="0">
              <a:spcBef>
                <a:spcPts val="0"/>
              </a:spcBef>
              <a:spcAft>
                <a:spcPts val="0"/>
              </a:spcAft>
              <a:buNone/>
            </a:pPr>
            <a:r>
              <a:rPr lang="en-US" sz="700" b="1">
                <a:solidFill>
                  <a:schemeClr val="lt1"/>
                </a:solidFill>
              </a:rPr>
              <a:t>JPL</a:t>
            </a:r>
            <a:endParaRPr sz="700" b="1">
              <a:solidFill>
                <a:schemeClr val="lt1"/>
              </a:solidFill>
            </a:endParaRPr>
          </a:p>
          <a:p>
            <a:pPr marL="0" lvl="0" indent="0" algn="ctr" rtl="0">
              <a:spcBef>
                <a:spcPts val="0"/>
              </a:spcBef>
              <a:spcAft>
                <a:spcPts val="0"/>
              </a:spcAft>
              <a:buNone/>
            </a:pPr>
            <a:r>
              <a:rPr lang="en-US" sz="650">
                <a:solidFill>
                  <a:schemeClr val="lt1"/>
                </a:solidFill>
              </a:rPr>
              <a:t>and Columbia (BS)</a:t>
            </a:r>
            <a:endParaRPr sz="650">
              <a:solidFill>
                <a:schemeClr val="dk1"/>
              </a:solidFill>
            </a:endParaRPr>
          </a:p>
          <a:p>
            <a:pPr marL="0" lvl="0" indent="0" algn="ctr" rtl="0">
              <a:spcBef>
                <a:spcPts val="0"/>
              </a:spcBef>
              <a:spcAft>
                <a:spcPts val="0"/>
              </a:spcAft>
              <a:buClr>
                <a:schemeClr val="dk1"/>
              </a:buClr>
              <a:buFont typeface="Arial"/>
              <a:buNone/>
            </a:pPr>
            <a:endParaRPr sz="700" b="1">
              <a:solidFill>
                <a:schemeClr val="lt1"/>
              </a:solidFill>
            </a:endParaRPr>
          </a:p>
          <a:p>
            <a:pPr marL="0" marR="0" lvl="0" indent="0" algn="ctr" rtl="0">
              <a:lnSpc>
                <a:spcPct val="100000"/>
              </a:lnSpc>
              <a:spcBef>
                <a:spcPts val="0"/>
              </a:spcBef>
              <a:spcAft>
                <a:spcPts val="0"/>
              </a:spcAft>
              <a:buNone/>
            </a:pPr>
            <a:endParaRPr sz="700" b="1">
              <a:solidFill>
                <a:srgbClr val="FFC000"/>
              </a:solidFill>
            </a:endParaRPr>
          </a:p>
          <a:p>
            <a:pPr marL="0" marR="0" lvl="0" indent="0" algn="ctr" rtl="0">
              <a:lnSpc>
                <a:spcPct val="100000"/>
              </a:lnSpc>
              <a:spcBef>
                <a:spcPts val="0"/>
              </a:spcBef>
              <a:spcAft>
                <a:spcPts val="0"/>
              </a:spcAft>
              <a:buNone/>
            </a:pPr>
            <a:endParaRPr/>
          </a:p>
        </p:txBody>
      </p:sp>
      <p:sp>
        <p:nvSpPr>
          <p:cNvPr id="270" name="Google Shape;270;p15"/>
          <p:cNvSpPr txBox="1"/>
          <p:nvPr/>
        </p:nvSpPr>
        <p:spPr>
          <a:xfrm>
            <a:off x="3574056" y="3495680"/>
            <a:ext cx="881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Brian Hardy</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Illinois</a:t>
            </a:r>
            <a:r>
              <a:rPr lang="en-US" sz="700" b="1">
                <a:solidFill>
                  <a:schemeClr val="lt1"/>
                </a:solidFill>
              </a:rPr>
              <a:t> </a:t>
            </a:r>
            <a:r>
              <a:rPr lang="en-US" sz="700" b="1" i="0" u="none" strike="noStrike" cap="none">
                <a:solidFill>
                  <a:schemeClr val="lt1"/>
                </a:solidFill>
                <a:latin typeface="Arial"/>
                <a:ea typeface="Arial"/>
                <a:cs typeface="Arial"/>
                <a:sym typeface="Arial"/>
              </a:rPr>
              <a:t>(MS)</a:t>
            </a:r>
            <a:endParaRPr/>
          </a:p>
        </p:txBody>
      </p:sp>
      <p:sp>
        <p:nvSpPr>
          <p:cNvPr id="271" name="Google Shape;271;p15"/>
          <p:cNvSpPr txBox="1"/>
          <p:nvPr/>
        </p:nvSpPr>
        <p:spPr>
          <a:xfrm>
            <a:off x="4537350" y="3499275"/>
            <a:ext cx="1150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Calvin Lin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Stanford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Stanford (MS)</a:t>
            </a:r>
            <a:endParaRPr sz="650">
              <a:solidFill>
                <a:schemeClr val="dk1"/>
              </a:solidFill>
            </a:endParaRPr>
          </a:p>
          <a:p>
            <a:pPr marL="0" marR="0" lvl="0" indent="0" algn="ctr" rtl="0">
              <a:lnSpc>
                <a:spcPct val="100000"/>
              </a:lnSpc>
              <a:spcBef>
                <a:spcPts val="0"/>
              </a:spcBef>
              <a:spcAft>
                <a:spcPts val="0"/>
              </a:spcAft>
              <a:buNone/>
            </a:pPr>
            <a:endParaRPr sz="650">
              <a:solidFill>
                <a:schemeClr val="lt1"/>
              </a:solidFill>
            </a:endParaRPr>
          </a:p>
        </p:txBody>
      </p:sp>
      <p:sp>
        <p:nvSpPr>
          <p:cNvPr id="272" name="Google Shape;272;p15"/>
          <p:cNvSpPr txBox="1"/>
          <p:nvPr/>
        </p:nvSpPr>
        <p:spPr>
          <a:xfrm>
            <a:off x="5332437" y="3494600"/>
            <a:ext cx="18843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Dylan Cohen</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650" b="1">
                <a:solidFill>
                  <a:srgbClr val="FFFFFF"/>
                </a:solidFill>
              </a:rPr>
              <a:t>House Comm.-Science, Space, Tech.</a:t>
            </a:r>
            <a:endParaRPr sz="650" b="1">
              <a:solidFill>
                <a:srgbClr val="FFFFFF"/>
              </a:solidFill>
            </a:endParaRPr>
          </a:p>
          <a:p>
            <a:pPr marL="0" marR="0" lvl="0" indent="0" algn="ctr" rtl="0">
              <a:lnSpc>
                <a:spcPct val="100000"/>
              </a:lnSpc>
              <a:spcBef>
                <a:spcPts val="0"/>
              </a:spcBef>
              <a:spcAft>
                <a:spcPts val="0"/>
              </a:spcAft>
              <a:buNone/>
            </a:pPr>
            <a:r>
              <a:rPr lang="en-US" sz="650">
                <a:solidFill>
                  <a:schemeClr val="lt1"/>
                </a:solidFill>
              </a:rPr>
              <a:t>Previously: </a:t>
            </a:r>
            <a:r>
              <a:rPr lang="en-US" sz="650" i="0" u="none" strike="noStrike" cap="none">
                <a:solidFill>
                  <a:schemeClr val="lt1"/>
                </a:solidFill>
              </a:rPr>
              <a:t>MIT (MS)</a:t>
            </a:r>
            <a:endParaRPr sz="650"/>
          </a:p>
        </p:txBody>
      </p:sp>
      <p:sp>
        <p:nvSpPr>
          <p:cNvPr id="273" name="Google Shape;273;p15"/>
          <p:cNvSpPr txBox="1"/>
          <p:nvPr/>
        </p:nvSpPr>
        <p:spPr>
          <a:xfrm>
            <a:off x="6869900" y="3503575"/>
            <a:ext cx="1043400" cy="41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Hailee Hettrick</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(PhD)</a:t>
            </a:r>
            <a:br>
              <a:rPr lang="en-US" sz="700" b="1" i="0" u="none" strike="noStrike" cap="none">
                <a:solidFill>
                  <a:schemeClr val="lt1"/>
                </a:solidFill>
                <a:latin typeface="Arial"/>
                <a:ea typeface="Arial"/>
                <a:cs typeface="Arial"/>
                <a:sym typeface="Arial"/>
              </a:rPr>
            </a:br>
            <a:r>
              <a:rPr lang="en-US" sz="650">
                <a:solidFill>
                  <a:schemeClr val="lt1"/>
                </a:solidFill>
              </a:rPr>
              <a:t>Previously: MIT (MS)</a:t>
            </a:r>
            <a:endParaRPr sz="650"/>
          </a:p>
        </p:txBody>
      </p:sp>
      <p:sp>
        <p:nvSpPr>
          <p:cNvPr id="274" name="Google Shape;274;p15"/>
          <p:cNvSpPr txBox="1"/>
          <p:nvPr/>
        </p:nvSpPr>
        <p:spPr>
          <a:xfrm>
            <a:off x="8066797" y="3494600"/>
            <a:ext cx="8769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Axel Garcia Burgos</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(PhD)</a:t>
            </a:r>
            <a:endParaRPr/>
          </a:p>
        </p:txBody>
      </p:sp>
      <p:sp>
        <p:nvSpPr>
          <p:cNvPr id="275" name="Google Shape;275;p15"/>
          <p:cNvSpPr txBox="1"/>
          <p:nvPr/>
        </p:nvSpPr>
        <p:spPr>
          <a:xfrm>
            <a:off x="87874" y="2196000"/>
            <a:ext cx="1150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Eva Abramson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ABL Space Systems</a:t>
            </a:r>
            <a:endParaRPr/>
          </a:p>
          <a:p>
            <a:pPr marL="0" marR="0" lvl="0" indent="0" algn="ctr" rtl="0">
              <a:lnSpc>
                <a:spcPct val="100000"/>
              </a:lnSpc>
              <a:spcBef>
                <a:spcPts val="0"/>
              </a:spcBef>
              <a:spcAft>
                <a:spcPts val="0"/>
              </a:spcAft>
              <a:buNone/>
            </a:pPr>
            <a:r>
              <a:rPr lang="en-US" sz="650" b="1" i="0" u="none" strike="noStrike" cap="none">
                <a:solidFill>
                  <a:srgbClr val="D8D8D8"/>
                </a:solidFill>
                <a:latin typeface="Arial"/>
                <a:ea typeface="Arial"/>
                <a:cs typeface="Arial"/>
                <a:sym typeface="Arial"/>
              </a:rPr>
              <a:t>Previously: UCLA</a:t>
            </a:r>
            <a:endParaRPr sz="650" b="1"/>
          </a:p>
        </p:txBody>
      </p:sp>
      <p:sp>
        <p:nvSpPr>
          <p:cNvPr id="276" name="Google Shape;276;p15"/>
          <p:cNvSpPr txBox="1"/>
          <p:nvPr/>
        </p:nvSpPr>
        <p:spPr>
          <a:xfrm>
            <a:off x="1094163" y="2205800"/>
            <a:ext cx="13473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Sam Albert</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a:t>
            </a:r>
            <a:r>
              <a:rPr lang="en-US" sz="700" b="1">
                <a:solidFill>
                  <a:schemeClr val="lt1"/>
                </a:solidFill>
              </a:rPr>
              <a:t>o-Boulder</a:t>
            </a:r>
            <a:r>
              <a:rPr lang="en-US" sz="700" b="1" i="0" u="none" strike="noStrike" cap="none">
                <a:solidFill>
                  <a:schemeClr val="lt1"/>
                </a:solidFill>
                <a:latin typeface="Arial"/>
                <a:ea typeface="Arial"/>
                <a:cs typeface="Arial"/>
                <a:sym typeface="Arial"/>
              </a:rPr>
              <a:t>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Purdue (MS)</a:t>
            </a:r>
            <a:endParaRPr sz="650">
              <a:solidFill>
                <a:schemeClr val="lt1"/>
              </a:solidFill>
            </a:endParaRPr>
          </a:p>
          <a:p>
            <a:pPr marL="0" marR="0" lvl="0" indent="0" algn="ctr" rtl="0">
              <a:lnSpc>
                <a:spcPct val="100000"/>
              </a:lnSpc>
              <a:spcBef>
                <a:spcPts val="0"/>
              </a:spcBef>
              <a:spcAft>
                <a:spcPts val="0"/>
              </a:spcAft>
              <a:buNone/>
            </a:pPr>
            <a:endParaRPr sz="700" b="1">
              <a:solidFill>
                <a:schemeClr val="lt1"/>
              </a:solidFill>
            </a:endParaRPr>
          </a:p>
        </p:txBody>
      </p:sp>
      <p:sp>
        <p:nvSpPr>
          <p:cNvPr id="277" name="Google Shape;277;p15"/>
          <p:cNvSpPr txBox="1"/>
          <p:nvPr/>
        </p:nvSpPr>
        <p:spPr>
          <a:xfrm>
            <a:off x="2197838" y="2221000"/>
            <a:ext cx="1381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Yash Chandramouli</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Stanford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Georgia Tech (BS)</a:t>
            </a:r>
            <a:endParaRPr sz="650">
              <a:solidFill>
                <a:schemeClr val="lt1"/>
              </a:solidFill>
            </a:endParaRPr>
          </a:p>
          <a:p>
            <a:pPr marL="0" marR="0" lvl="0" indent="0" algn="ctr" rtl="0">
              <a:lnSpc>
                <a:spcPct val="100000"/>
              </a:lnSpc>
              <a:spcBef>
                <a:spcPts val="0"/>
              </a:spcBef>
              <a:spcAft>
                <a:spcPts val="0"/>
              </a:spcAft>
              <a:buNone/>
            </a:pPr>
            <a:endParaRPr sz="700" b="1">
              <a:solidFill>
                <a:schemeClr val="lt1"/>
              </a:solidFill>
            </a:endParaRPr>
          </a:p>
        </p:txBody>
      </p:sp>
      <p:sp>
        <p:nvSpPr>
          <p:cNvPr id="278" name="Google Shape;278;p15"/>
          <p:cNvSpPr txBox="1"/>
          <p:nvPr/>
        </p:nvSpPr>
        <p:spPr>
          <a:xfrm>
            <a:off x="3346475" y="2196000"/>
            <a:ext cx="13296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Shayna Hume</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Colorado-Boulder (PhD)</a:t>
            </a:r>
            <a:br>
              <a:rPr lang="en-US" sz="700" b="1" i="0" u="none" strike="noStrike" cap="none">
                <a:solidFill>
                  <a:schemeClr val="lt1"/>
                </a:solidFill>
                <a:latin typeface="Arial"/>
                <a:ea typeface="Arial"/>
                <a:cs typeface="Arial"/>
                <a:sym typeface="Arial"/>
              </a:rPr>
            </a:br>
            <a:r>
              <a:rPr lang="en-US" sz="650" i="0" u="none" strike="noStrike" cap="none">
                <a:solidFill>
                  <a:schemeClr val="lt1"/>
                </a:solidFill>
              </a:rPr>
              <a:t>Previously: U </a:t>
            </a:r>
            <a:r>
              <a:rPr lang="en-US" sz="650">
                <a:solidFill>
                  <a:schemeClr val="lt1"/>
                </a:solidFill>
              </a:rPr>
              <a:t>of Miami (BS)</a:t>
            </a:r>
            <a:endParaRPr sz="650"/>
          </a:p>
        </p:txBody>
      </p:sp>
      <p:sp>
        <p:nvSpPr>
          <p:cNvPr id="279" name="Google Shape;279;p15"/>
          <p:cNvSpPr txBox="1"/>
          <p:nvPr/>
        </p:nvSpPr>
        <p:spPr>
          <a:xfrm>
            <a:off x="4680839" y="2194769"/>
            <a:ext cx="881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Dylan Dickstein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UCLA (PhD)</a:t>
            </a:r>
            <a:endParaRPr/>
          </a:p>
        </p:txBody>
      </p:sp>
      <p:sp>
        <p:nvSpPr>
          <p:cNvPr id="280" name="Google Shape;280;p15"/>
          <p:cNvSpPr txBox="1"/>
          <p:nvPr/>
        </p:nvSpPr>
        <p:spPr>
          <a:xfrm>
            <a:off x="5627775" y="2204325"/>
            <a:ext cx="11565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Sydney Dolan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(PhD)</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Purdue (MS)</a:t>
            </a:r>
            <a:endParaRPr sz="650">
              <a:solidFill>
                <a:schemeClr val="lt1"/>
              </a:solidFill>
            </a:endParaRPr>
          </a:p>
        </p:txBody>
      </p:sp>
      <p:sp>
        <p:nvSpPr>
          <p:cNvPr id="281" name="Google Shape;281;p15"/>
          <p:cNvSpPr txBox="1"/>
          <p:nvPr/>
        </p:nvSpPr>
        <p:spPr>
          <a:xfrm>
            <a:off x="6686075" y="2225700"/>
            <a:ext cx="13296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Max Goldberg</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Strike Force</a:t>
            </a:r>
            <a:endParaRPr/>
          </a:p>
          <a:p>
            <a:pPr marL="0" marR="0" lvl="0" indent="0" algn="ctr" rtl="0">
              <a:lnSpc>
                <a:spcPct val="100000"/>
              </a:lnSpc>
              <a:spcBef>
                <a:spcPts val="0"/>
              </a:spcBef>
              <a:spcAft>
                <a:spcPts val="0"/>
              </a:spcAft>
              <a:buNone/>
            </a:pPr>
            <a:r>
              <a:rPr lang="en-US" sz="650" b="1">
                <a:solidFill>
                  <a:srgbClr val="D8D8D8"/>
                </a:solidFill>
              </a:rPr>
              <a:t>and </a:t>
            </a:r>
            <a:r>
              <a:rPr lang="en-US" sz="650" b="1" i="0" u="none" strike="noStrike" cap="none">
                <a:solidFill>
                  <a:srgbClr val="D8D8D8"/>
                </a:solidFill>
                <a:latin typeface="Arial"/>
                <a:ea typeface="Arial"/>
                <a:cs typeface="Arial"/>
                <a:sym typeface="Arial"/>
              </a:rPr>
              <a:t>Wisconsin-Madison (</a:t>
            </a:r>
            <a:r>
              <a:rPr lang="en-US" sz="650" b="1">
                <a:solidFill>
                  <a:srgbClr val="D8D8D8"/>
                </a:solidFill>
              </a:rPr>
              <a:t>B</a:t>
            </a:r>
            <a:r>
              <a:rPr lang="en-US" sz="650" b="1" i="0" u="none" strike="noStrike" cap="none">
                <a:solidFill>
                  <a:srgbClr val="D8D8D8"/>
                </a:solidFill>
                <a:latin typeface="Arial"/>
                <a:ea typeface="Arial"/>
                <a:cs typeface="Arial"/>
                <a:sym typeface="Arial"/>
              </a:rPr>
              <a:t>S)</a:t>
            </a:r>
            <a:endParaRPr sz="650"/>
          </a:p>
        </p:txBody>
      </p:sp>
      <p:sp>
        <p:nvSpPr>
          <p:cNvPr id="282" name="Google Shape;282;p15"/>
          <p:cNvSpPr txBox="1"/>
          <p:nvPr/>
        </p:nvSpPr>
        <p:spPr>
          <a:xfrm>
            <a:off x="8082238" y="2194776"/>
            <a:ext cx="881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Henry Ha</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Princeton (BS)</a:t>
            </a:r>
            <a:endParaRPr/>
          </a:p>
        </p:txBody>
      </p:sp>
      <p:sp>
        <p:nvSpPr>
          <p:cNvPr id="283" name="Google Shape;283;p15"/>
          <p:cNvSpPr txBox="1"/>
          <p:nvPr/>
        </p:nvSpPr>
        <p:spPr>
          <a:xfrm>
            <a:off x="3475" y="4741325"/>
            <a:ext cx="1381500" cy="41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Golda Nguyen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(MS</a:t>
            </a:r>
            <a:r>
              <a:rPr lang="en-US" sz="700" b="1">
                <a:solidFill>
                  <a:schemeClr val="lt1"/>
                </a:solidFill>
              </a:rPr>
              <a:t>)</a:t>
            </a:r>
            <a:endParaRPr sz="700" b="1">
              <a:solidFill>
                <a:schemeClr val="lt1"/>
              </a:solidFill>
            </a:endParaRPr>
          </a:p>
          <a:p>
            <a:pPr marL="0" marR="0" lvl="0" indent="0" algn="l" rtl="0">
              <a:lnSpc>
                <a:spcPct val="100000"/>
              </a:lnSpc>
              <a:spcBef>
                <a:spcPts val="0"/>
              </a:spcBef>
              <a:spcAft>
                <a:spcPts val="0"/>
              </a:spcAft>
              <a:buNone/>
            </a:pPr>
            <a:r>
              <a:rPr lang="en-US" sz="650">
                <a:solidFill>
                  <a:schemeClr val="lt1"/>
                </a:solidFill>
              </a:rPr>
              <a:t>Previously: Georgia Tech (BS)</a:t>
            </a:r>
            <a:endParaRPr sz="650">
              <a:solidFill>
                <a:schemeClr val="lt1"/>
              </a:solidFill>
            </a:endParaRPr>
          </a:p>
        </p:txBody>
      </p:sp>
      <p:sp>
        <p:nvSpPr>
          <p:cNvPr id="284" name="Google Shape;284;p15"/>
          <p:cNvSpPr txBox="1"/>
          <p:nvPr/>
        </p:nvSpPr>
        <p:spPr>
          <a:xfrm>
            <a:off x="1230925" y="4741050"/>
            <a:ext cx="1150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Todd Sheerin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Aerospace Corp</a:t>
            </a:r>
            <a:endParaRPr/>
          </a:p>
          <a:p>
            <a:pPr marL="0" marR="0" lvl="0" indent="0" algn="ctr" rtl="0">
              <a:lnSpc>
                <a:spcPct val="100000"/>
              </a:lnSpc>
              <a:spcBef>
                <a:spcPts val="0"/>
              </a:spcBef>
              <a:spcAft>
                <a:spcPts val="0"/>
              </a:spcAft>
              <a:buNone/>
            </a:pPr>
            <a:r>
              <a:rPr lang="en-US" sz="650" b="1">
                <a:solidFill>
                  <a:srgbClr val="D8D8D8"/>
                </a:solidFill>
              </a:rPr>
              <a:t>Previously: MIT (PhD)</a:t>
            </a:r>
            <a:endParaRPr sz="650"/>
          </a:p>
        </p:txBody>
      </p:sp>
      <p:sp>
        <p:nvSpPr>
          <p:cNvPr id="285" name="Google Shape;285;p15"/>
          <p:cNvSpPr txBox="1"/>
          <p:nvPr/>
        </p:nvSpPr>
        <p:spPr>
          <a:xfrm>
            <a:off x="2390725" y="4741050"/>
            <a:ext cx="123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Alex St. Clair</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a:t>
            </a:r>
            <a:r>
              <a:rPr lang="en-US" sz="700" b="1">
                <a:solidFill>
                  <a:schemeClr val="lt1"/>
                </a:solidFill>
              </a:rPr>
              <a:t>o-Boulder</a:t>
            </a:r>
            <a:r>
              <a:rPr lang="en-US" sz="700" b="1" i="0" u="none" strike="noStrike" cap="none">
                <a:solidFill>
                  <a:schemeClr val="lt1"/>
                </a:solidFill>
                <a:latin typeface="Arial"/>
                <a:ea typeface="Arial"/>
                <a:cs typeface="Arial"/>
                <a:sym typeface="Arial"/>
              </a:rPr>
              <a:t> (MS)</a:t>
            </a:r>
            <a:endParaRPr/>
          </a:p>
        </p:txBody>
      </p:sp>
      <p:sp>
        <p:nvSpPr>
          <p:cNvPr id="286" name="Google Shape;286;p15"/>
          <p:cNvSpPr txBox="1"/>
          <p:nvPr/>
        </p:nvSpPr>
        <p:spPr>
          <a:xfrm>
            <a:off x="3503625" y="4736500"/>
            <a:ext cx="1043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Jeremy Stroming</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MIT </a:t>
            </a:r>
            <a:r>
              <a:rPr lang="en-US" sz="650" b="1">
                <a:solidFill>
                  <a:schemeClr val="lt1"/>
                </a:solidFill>
              </a:rPr>
              <a:t>(</a:t>
            </a:r>
            <a:r>
              <a:rPr lang="en-US" sz="650">
                <a:solidFill>
                  <a:schemeClr val="lt1"/>
                </a:solidFill>
              </a:rPr>
              <a:t>BS</a:t>
            </a:r>
            <a:r>
              <a:rPr lang="en-US" sz="650" b="1">
                <a:solidFill>
                  <a:schemeClr val="lt1"/>
                </a:solidFill>
              </a:rPr>
              <a:t>)</a:t>
            </a:r>
            <a:endParaRPr sz="650" b="1">
              <a:solidFill>
                <a:schemeClr val="lt1"/>
              </a:solidFill>
            </a:endParaRPr>
          </a:p>
        </p:txBody>
      </p:sp>
      <p:sp>
        <p:nvSpPr>
          <p:cNvPr id="287" name="Google Shape;287;p15"/>
          <p:cNvSpPr txBox="1"/>
          <p:nvPr/>
        </p:nvSpPr>
        <p:spPr>
          <a:xfrm>
            <a:off x="4555100" y="4740075"/>
            <a:ext cx="1156500" cy="41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Ian Vorbach</a:t>
            </a:r>
            <a:endParaRPr/>
          </a:p>
          <a:p>
            <a:pPr marL="0" marR="0" lvl="0" indent="0" algn="ctr" rtl="0">
              <a:lnSpc>
                <a:spcPct val="100000"/>
              </a:lnSpc>
              <a:spcBef>
                <a:spcPts val="0"/>
              </a:spcBef>
              <a:spcAft>
                <a:spcPts val="0"/>
              </a:spcAft>
              <a:buNone/>
            </a:pPr>
            <a:r>
              <a:rPr lang="en-US" sz="700" b="1">
                <a:solidFill>
                  <a:schemeClr val="lt1"/>
                </a:solidFill>
              </a:rPr>
              <a:t>U Penn (MBA)</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Stanford (MS)</a:t>
            </a:r>
            <a:endParaRPr sz="650">
              <a:solidFill>
                <a:schemeClr val="lt1"/>
              </a:solidFill>
            </a:endParaRPr>
          </a:p>
        </p:txBody>
      </p:sp>
      <p:sp>
        <p:nvSpPr>
          <p:cNvPr id="288" name="Google Shape;288;p15"/>
          <p:cNvSpPr txBox="1"/>
          <p:nvPr/>
        </p:nvSpPr>
        <p:spPr>
          <a:xfrm>
            <a:off x="5713475" y="4735425"/>
            <a:ext cx="1156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Adam Zachar</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Accion Systems</a:t>
            </a:r>
            <a:endParaRPr/>
          </a:p>
          <a:p>
            <a:pPr marL="0" marR="0" lvl="0" indent="0" algn="ctr" rtl="0">
              <a:lnSpc>
                <a:spcPct val="100000"/>
              </a:lnSpc>
              <a:spcBef>
                <a:spcPts val="0"/>
              </a:spcBef>
              <a:spcAft>
                <a:spcPts val="0"/>
              </a:spcAft>
              <a:buNone/>
            </a:pPr>
            <a:r>
              <a:rPr lang="en-US" sz="650" b="1">
                <a:solidFill>
                  <a:srgbClr val="D8D8D8"/>
                </a:solidFill>
              </a:rPr>
              <a:t>Previously: </a:t>
            </a:r>
            <a:r>
              <a:rPr lang="en-US" sz="650" b="1" i="0" u="none" strike="noStrike" cap="none">
                <a:solidFill>
                  <a:srgbClr val="D8D8D8"/>
                </a:solidFill>
                <a:latin typeface="Arial"/>
                <a:ea typeface="Arial"/>
                <a:cs typeface="Arial"/>
                <a:sym typeface="Arial"/>
              </a:rPr>
              <a:t>U Penn (MS)</a:t>
            </a:r>
            <a:endParaRPr sz="650"/>
          </a:p>
        </p:txBody>
      </p:sp>
      <p:sp>
        <p:nvSpPr>
          <p:cNvPr id="289" name="Google Shape;289;p15"/>
          <p:cNvSpPr txBox="1"/>
          <p:nvPr/>
        </p:nvSpPr>
        <p:spPr>
          <a:xfrm>
            <a:off x="6770150" y="4744375"/>
            <a:ext cx="123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Chloe Downs</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Georgia Tech (</a:t>
            </a:r>
            <a:r>
              <a:rPr lang="en-US" sz="700" b="1">
                <a:solidFill>
                  <a:schemeClr val="lt1"/>
                </a:solidFill>
              </a:rPr>
              <a:t>PhD</a:t>
            </a:r>
            <a:r>
              <a:rPr lang="en-US" sz="700" b="1" i="0" u="none" strike="noStrike" cap="none">
                <a:solidFill>
                  <a:schemeClr val="lt1"/>
                </a:solidFill>
                <a:latin typeface="Arial"/>
                <a:ea typeface="Arial"/>
                <a:cs typeface="Arial"/>
                <a:sym typeface="Arial"/>
              </a:rPr>
              <a:t>)</a:t>
            </a:r>
            <a:endParaRPr/>
          </a:p>
        </p:txBody>
      </p:sp>
      <p:sp>
        <p:nvSpPr>
          <p:cNvPr id="290" name="Google Shape;290;p15"/>
          <p:cNvSpPr txBox="1"/>
          <p:nvPr/>
        </p:nvSpPr>
        <p:spPr>
          <a:xfrm>
            <a:off x="7725600" y="4735425"/>
            <a:ext cx="1570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Daniel Dyck</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a:solidFill>
                  <a:srgbClr val="FFFFFF"/>
                </a:solidFill>
              </a:rPr>
              <a:t>Blue Origin</a:t>
            </a:r>
            <a:endParaRPr sz="700" b="1">
              <a:solidFill>
                <a:srgbClr val="FFFFFF"/>
              </a:solidFill>
            </a:endParaRPr>
          </a:p>
          <a:p>
            <a:pPr marL="0" marR="0" lvl="0" indent="0" algn="ctr" rtl="0">
              <a:lnSpc>
                <a:spcPct val="100000"/>
              </a:lnSpc>
              <a:spcBef>
                <a:spcPts val="0"/>
              </a:spcBef>
              <a:spcAft>
                <a:spcPts val="0"/>
              </a:spcAft>
              <a:buNone/>
            </a:pPr>
            <a:r>
              <a:rPr lang="en-US" sz="650">
                <a:solidFill>
                  <a:schemeClr val="lt1"/>
                </a:solidFill>
              </a:rPr>
              <a:t>Previously: </a:t>
            </a:r>
            <a:r>
              <a:rPr lang="en-US" sz="650" i="0" u="none" strike="noStrike" cap="none">
                <a:solidFill>
                  <a:schemeClr val="lt1"/>
                </a:solidFill>
              </a:rPr>
              <a:t>Embry Riddle (</a:t>
            </a:r>
            <a:r>
              <a:rPr lang="en-US" sz="650">
                <a:solidFill>
                  <a:schemeClr val="lt1"/>
                </a:solidFill>
              </a:rPr>
              <a:t>BS)</a:t>
            </a:r>
            <a:endParaRPr sz="650"/>
          </a:p>
        </p:txBody>
      </p:sp>
      <p:pic>
        <p:nvPicPr>
          <p:cNvPr id="291" name="Google Shape;291;p15"/>
          <p:cNvPicPr preferRelativeResize="0"/>
          <p:nvPr/>
        </p:nvPicPr>
        <p:blipFill rotWithShape="1">
          <a:blip r:embed="rId27">
            <a:alphaModFix/>
          </a:blip>
          <a:srcRect/>
          <a:stretch/>
        </p:blipFill>
        <p:spPr>
          <a:xfrm>
            <a:off x="135650" y="177775"/>
            <a:ext cx="758975" cy="758975"/>
          </a:xfrm>
          <a:prstGeom prst="rect">
            <a:avLst/>
          </a:prstGeom>
          <a:noFill/>
          <a:ln>
            <a:noFill/>
          </a:ln>
        </p:spPr>
      </p:pic>
      <p:sp>
        <p:nvSpPr>
          <p:cNvPr id="292" name="Google Shape;292;p15"/>
          <p:cNvSpPr txBox="1"/>
          <p:nvPr/>
        </p:nvSpPr>
        <p:spPr>
          <a:xfrm>
            <a:off x="1081775" y="248175"/>
            <a:ext cx="93462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2018 Fellow Alums-</a:t>
            </a:r>
            <a:endParaRPr sz="3500" b="1">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500"/>
              <a:buFont typeface="Arial"/>
              <a:buNone/>
            </a:pPr>
            <a:r>
              <a:rPr lang="en-US" sz="3500" b="1" i="1" u="none" strike="noStrike" cap="none">
                <a:solidFill>
                  <a:srgbClr val="FFFFFF"/>
                </a:solidFill>
                <a:latin typeface="Century Gothic"/>
                <a:ea typeface="Century Gothic"/>
                <a:cs typeface="Century Gothic"/>
                <a:sym typeface="Century Gothic"/>
              </a:rPr>
              <a:t>Wh</a:t>
            </a:r>
            <a:r>
              <a:rPr lang="en-US" sz="3500" b="1" i="1">
                <a:solidFill>
                  <a:srgbClr val="FFFFFF"/>
                </a:solidFill>
                <a:latin typeface="Century Gothic"/>
                <a:ea typeface="Century Gothic"/>
                <a:cs typeface="Century Gothic"/>
                <a:sym typeface="Century Gothic"/>
              </a:rPr>
              <a:t>ere are They Now?</a:t>
            </a:r>
            <a:endParaRPr sz="3500" b="0" i="1"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2_Corporate Template">
  <a:themeElements>
    <a:clrScheme name="Aerospace New Colors">
      <a:dk1>
        <a:srgbClr val="000000"/>
      </a:dk1>
      <a:lt1>
        <a:srgbClr val="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1044</Words>
  <Application>Microsoft Office PowerPoint</Application>
  <PresentationFormat>On-screen Show (16:9)</PresentationFormat>
  <Paragraphs>222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vt:lpstr>
      <vt:lpstr>Calibri</vt:lpstr>
      <vt:lpstr>Century Gothic</vt:lpstr>
      <vt:lpstr>Noto Sans Symbols</vt:lpstr>
      <vt:lpstr>2_Corporate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Isakowitz</dc:creator>
  <cp:lastModifiedBy>Charlie Nitschelm</cp:lastModifiedBy>
  <cp:revision>7</cp:revision>
  <dcterms:modified xsi:type="dcterms:W3CDTF">2019-10-04T19:59:05Z</dcterms:modified>
</cp:coreProperties>
</file>